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78" r:id="rId2"/>
    <p:sldId id="282" r:id="rId3"/>
    <p:sldId id="290" r:id="rId4"/>
    <p:sldId id="299" r:id="rId5"/>
    <p:sldId id="297" r:id="rId6"/>
    <p:sldId id="300" r:id="rId7"/>
    <p:sldId id="286" r:id="rId8"/>
    <p:sldId id="285" r:id="rId9"/>
    <p:sldId id="289" r:id="rId10"/>
    <p:sldId id="291" r:id="rId11"/>
    <p:sldId id="309" r:id="rId12"/>
    <p:sldId id="292" r:id="rId13"/>
    <p:sldId id="293" r:id="rId14"/>
    <p:sldId id="307" r:id="rId15"/>
    <p:sldId id="295" r:id="rId16"/>
    <p:sldId id="303" r:id="rId17"/>
    <p:sldId id="298" r:id="rId18"/>
    <p:sldId id="308" r:id="rId19"/>
    <p:sldId id="306" r:id="rId20"/>
    <p:sldId id="304" r:id="rId21"/>
    <p:sldId id="296" r:id="rId22"/>
    <p:sldId id="305" r:id="rId23"/>
    <p:sldId id="302"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42BE"/>
    <a:srgbClr val="7A2C80"/>
    <a:srgbClr val="622367"/>
    <a:srgbClr val="0E64B2"/>
    <a:srgbClr val="094074"/>
    <a:srgbClr val="0B6146"/>
    <a:srgbClr val="073F2E"/>
    <a:srgbClr val="17DFA1"/>
    <a:srgbClr val="A5E3F3"/>
    <a:srgbClr val="3DAD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76435" autoAdjust="0"/>
  </p:normalViewPr>
  <p:slideViewPr>
    <p:cSldViewPr snapToGrid="0">
      <p:cViewPr varScale="1">
        <p:scale>
          <a:sx n="41" d="100"/>
          <a:sy n="41" d="100"/>
        </p:scale>
        <p:origin x="74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9CECA-C1CE-4F9B-B0E4-9A030B06D8A8}" type="datetimeFigureOut">
              <a:rPr lang="en-AU" smtClean="0"/>
              <a:t>04/01/2020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5D678-1BD3-4F1B-9E06-8FDF565E5205}" type="slidenum">
              <a:rPr lang="en-AU" smtClean="0"/>
              <a:t>‹#›</a:t>
            </a:fld>
            <a:endParaRPr lang="en-AU"/>
          </a:p>
        </p:txBody>
      </p:sp>
    </p:spTree>
    <p:extLst>
      <p:ext uri="{BB962C8B-B14F-4D97-AF65-F5344CB8AC3E}">
        <p14:creationId xmlns:p14="http://schemas.microsoft.com/office/powerpoint/2010/main" val="254465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Hi and Welcome to my presentation: Electric Blue – Lessons from a Blue team securing Azure</a:t>
            </a:r>
          </a:p>
        </p:txBody>
      </p:sp>
      <p:sp>
        <p:nvSpPr>
          <p:cNvPr id="4" name="Slide Number Placeholder 3"/>
          <p:cNvSpPr>
            <a:spLocks noGrp="1"/>
          </p:cNvSpPr>
          <p:nvPr>
            <p:ph type="sldNum" sz="quarter" idx="5"/>
          </p:nvPr>
        </p:nvSpPr>
        <p:spPr/>
        <p:txBody>
          <a:bodyPr/>
          <a:lstStyle/>
          <a:p>
            <a:fld id="{0235D678-1BD3-4F1B-9E06-8FDF565E5205}" type="slidenum">
              <a:rPr lang="en-AU" smtClean="0"/>
              <a:t>1</a:t>
            </a:fld>
            <a:endParaRPr lang="en-AU"/>
          </a:p>
        </p:txBody>
      </p:sp>
    </p:spTree>
    <p:extLst>
      <p:ext uri="{BB962C8B-B14F-4D97-AF65-F5344CB8AC3E}">
        <p14:creationId xmlns:p14="http://schemas.microsoft.com/office/powerpoint/2010/main" val="64626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If there’s one thing to take away it’s this</a:t>
            </a:r>
          </a:p>
          <a:p>
            <a:pPr marL="628650" lvl="1" indent="-171450">
              <a:buFont typeface="Arial" panose="020B0604020202020204" pitchFamily="34" charset="0"/>
              <a:buChar char="•"/>
            </a:pPr>
            <a:r>
              <a:rPr lang="en-AU" dirty="0"/>
              <a:t>As organisations mature they’re transitioning to a identity aware security model</a:t>
            </a:r>
          </a:p>
          <a:p>
            <a:pPr marL="628650" lvl="1" indent="-171450">
              <a:buFont typeface="Arial" panose="020B0604020202020204" pitchFamily="34" charset="0"/>
              <a:buChar char="•"/>
            </a:pPr>
            <a:r>
              <a:rPr lang="en-AU" dirty="0"/>
              <a:t>It became obvious very quickly that there are a multitude of different ways to authenticate</a:t>
            </a:r>
          </a:p>
          <a:p>
            <a:pPr marL="628650" lvl="1" indent="-171450">
              <a:buFont typeface="Arial" panose="020B0604020202020204" pitchFamily="34" charset="0"/>
              <a:buChar char="•"/>
            </a:pPr>
            <a:r>
              <a:rPr lang="en-AU" dirty="0"/>
              <a:t>No matter the method, once a user has authenticated, they have the capabilities their permissions have let out.</a:t>
            </a:r>
          </a:p>
          <a:p>
            <a:pPr marL="628650" lvl="1" indent="-171450">
              <a:buFont typeface="Arial" panose="020B0604020202020204" pitchFamily="34" charset="0"/>
              <a:buChar char="•"/>
            </a:pPr>
            <a:r>
              <a:rPr lang="en-AU" dirty="0"/>
              <a:t>We have to remember we’re not talking about normal users here, but a management plane with the ability to control potentially critical resources in a resource group</a:t>
            </a:r>
          </a:p>
          <a:p>
            <a:pPr marL="628650" lvl="1" indent="-171450">
              <a:buFont typeface="Arial" panose="020B0604020202020204" pitchFamily="34" charset="0"/>
              <a:buChar char="•"/>
            </a:pPr>
            <a:r>
              <a:rPr lang="en-AU" dirty="0"/>
              <a:t>ARM Details everything in Activity Logs – relating back to a user identifier</a:t>
            </a:r>
          </a:p>
          <a:p>
            <a:pPr marL="628650" lvl="1" indent="-171450">
              <a:buFont typeface="Arial" panose="020B0604020202020204" pitchFamily="34" charset="0"/>
              <a:buChar char="•"/>
            </a:pPr>
            <a:r>
              <a:rPr lang="en-AU" dirty="0"/>
              <a:t>But was there a way to determine if a user account has been compromised from their activity?</a:t>
            </a:r>
          </a:p>
          <a:p>
            <a:pPr marL="628650" lvl="1" indent="-171450">
              <a:buFont typeface="Arial" panose="020B0604020202020204" pitchFamily="34" charset="0"/>
              <a:buChar char="•"/>
            </a:pPr>
            <a:r>
              <a:rPr lang="en-AU" dirty="0"/>
              <a:t>From a Microsoft perspective, it was already game over when the credentials were obtained.</a:t>
            </a:r>
          </a:p>
          <a:p>
            <a:pPr marL="628650" lvl="1" indent="-171450">
              <a:buFont typeface="Arial" panose="020B0604020202020204" pitchFamily="34" charset="0"/>
              <a:buChar char="•"/>
            </a:pPr>
            <a:r>
              <a:rPr lang="en-AU" dirty="0"/>
              <a:t>This lead to the follow up question: what could an attacker do with a compromised account, and what can a defender do to protect against it?</a:t>
            </a:r>
          </a:p>
          <a:p>
            <a:pPr marL="628650" lvl="1" indent="-171450">
              <a:buFont typeface="Arial" panose="020B0604020202020204" pitchFamily="34" charset="0"/>
              <a:buChar char="•"/>
            </a:pPr>
            <a:endParaRPr lang="en-AU" dirty="0"/>
          </a:p>
          <a:p>
            <a:pPr marL="457200" lvl="1"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235D678-1BD3-4F1B-9E06-8FDF565E5205}" type="slidenum">
              <a:rPr lang="en-AU" smtClean="0"/>
              <a:t>10</a:t>
            </a:fld>
            <a:endParaRPr lang="en-AU"/>
          </a:p>
        </p:txBody>
      </p:sp>
    </p:spTree>
    <p:extLst>
      <p:ext uri="{BB962C8B-B14F-4D97-AF65-F5344CB8AC3E}">
        <p14:creationId xmlns:p14="http://schemas.microsoft.com/office/powerpoint/2010/main" val="3911110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No one can dispute that there are many ways to authenticate</a:t>
            </a:r>
          </a:p>
          <a:p>
            <a:pPr marL="1085850" lvl="2" indent="-171450">
              <a:buFont typeface="Arial" panose="020B0604020202020204" pitchFamily="34" charset="0"/>
              <a:buChar char="•"/>
            </a:pPr>
            <a:r>
              <a:rPr lang="en-AU" dirty="0"/>
              <a:t>Not as simple as just enabling multi-factor authentication – although would be foolish not to enable it!</a:t>
            </a:r>
          </a:p>
          <a:p>
            <a:pPr marL="1085850" lvl="2" indent="-171450">
              <a:buFont typeface="Arial" panose="020B0604020202020204" pitchFamily="34" charset="0"/>
              <a:buChar char="•"/>
            </a:pPr>
            <a:r>
              <a:rPr lang="en-AU" dirty="0"/>
              <a:t>SAS tokens, and different settings files all can contain keys that grant access</a:t>
            </a:r>
          </a:p>
          <a:p>
            <a:pPr marL="1085850" lvl="2" indent="-171450">
              <a:buFont typeface="Arial" panose="020B0604020202020204" pitchFamily="34" charset="0"/>
              <a:buChar char="•"/>
            </a:pPr>
            <a:r>
              <a:rPr lang="en-AU" dirty="0"/>
              <a:t>Comes back to securing your cloud environment is one small part of securing your CI/CD pipeline.</a:t>
            </a:r>
          </a:p>
          <a:p>
            <a:pPr marL="628650" lvl="1" indent="-171450">
              <a:buFont typeface="Arial" panose="020B0604020202020204" pitchFamily="34" charset="0"/>
              <a:buChar char="•"/>
            </a:pPr>
            <a:r>
              <a:rPr lang="en-AU" dirty="0"/>
              <a:t>Once you’re authenticated, you’re limited to the RBAC permissions that have been allocated – it’s critical to ensure that these are as limited to the needs as possible.</a:t>
            </a:r>
          </a:p>
          <a:p>
            <a:pPr marL="628650" lvl="1" indent="-171450">
              <a:buFont typeface="Arial" panose="020B0604020202020204" pitchFamily="34" charset="0"/>
              <a:buChar char="•"/>
            </a:pPr>
            <a:r>
              <a:rPr lang="en-AU" dirty="0"/>
              <a:t>Do users legitimately need the permission to create/alter/delete every possible component?</a:t>
            </a:r>
          </a:p>
          <a:p>
            <a:pPr marL="628650" lvl="1" indent="-171450">
              <a:buFont typeface="Arial" panose="020B0604020202020204" pitchFamily="34" charset="0"/>
              <a:buChar char="•"/>
            </a:pPr>
            <a:r>
              <a:rPr lang="en-AU" dirty="0"/>
              <a:t>Huge amount of phishing around OneDrive/Office365 – all linked with AAD, which means possibility of pivoting in.</a:t>
            </a:r>
          </a:p>
          <a:p>
            <a:pPr marL="1085850" lvl="2" indent="-171450">
              <a:buFont typeface="Arial" panose="020B0604020202020204" pitchFamily="34" charset="0"/>
              <a:buChar char="•"/>
            </a:pPr>
            <a:r>
              <a:rPr lang="en-AU" dirty="0"/>
              <a:t>Be aware that if you’ve enabled MFA on an account, and they haven’t logged in to set it up, then MFA isn’t fully enabled.</a:t>
            </a:r>
          </a:p>
          <a:p>
            <a:pPr marL="628650" lvl="1"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235D678-1BD3-4F1B-9E06-8FDF565E5205}" type="slidenum">
              <a:rPr lang="en-AU" smtClean="0"/>
              <a:t>11</a:t>
            </a:fld>
            <a:endParaRPr lang="en-AU"/>
          </a:p>
        </p:txBody>
      </p:sp>
    </p:spTree>
    <p:extLst>
      <p:ext uri="{BB962C8B-B14F-4D97-AF65-F5344CB8AC3E}">
        <p14:creationId xmlns:p14="http://schemas.microsoft.com/office/powerpoint/2010/main" val="2449596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Storage Accounts are anonymously accessible – great way to find information</a:t>
            </a:r>
          </a:p>
          <a:p>
            <a:pPr marL="628650" lvl="1" indent="-171450">
              <a:buFont typeface="Arial" panose="020B0604020202020204" pitchFamily="34" charset="0"/>
              <a:buChar char="•"/>
            </a:pPr>
            <a:r>
              <a:rPr lang="en-AU" dirty="0"/>
              <a:t>Storage Accounts have a minimum of 8 characters and maximum of 24 characters for a name</a:t>
            </a:r>
          </a:p>
          <a:p>
            <a:pPr marL="628650" lvl="1" indent="-171450">
              <a:buFont typeface="Arial" panose="020B0604020202020204" pitchFamily="34" charset="0"/>
              <a:buChar char="•"/>
            </a:pPr>
            <a:r>
              <a:rPr lang="en-AU" dirty="0"/>
              <a:t>Considering the code integration/code delivery pipeline is literally executing code, it’s a huge vector</a:t>
            </a:r>
          </a:p>
          <a:p>
            <a:pPr marL="628650" lvl="1" indent="-171450">
              <a:buFont typeface="Arial" panose="020B0604020202020204" pitchFamily="34" charset="0"/>
              <a:buChar char="•"/>
            </a:pPr>
            <a:r>
              <a:rPr lang="en-AU" dirty="0"/>
              <a:t>The azure magic backplane allows for querying/signalling to the Azure hypervisor</a:t>
            </a:r>
          </a:p>
          <a:p>
            <a:pPr marL="1085850" lvl="2" indent="-171450">
              <a:buFont typeface="Arial" panose="020B0604020202020204" pitchFamily="34" charset="0"/>
              <a:buChar char="•"/>
            </a:pPr>
            <a:r>
              <a:rPr lang="en-AU" dirty="0"/>
              <a:t>This includes letting Azure know the host is active</a:t>
            </a:r>
          </a:p>
          <a:p>
            <a:pPr marL="1085850" lvl="2" indent="-171450">
              <a:buFont typeface="Arial" panose="020B0604020202020204" pitchFamily="34" charset="0"/>
              <a:buChar char="•"/>
            </a:pPr>
            <a:r>
              <a:rPr lang="en-AU" dirty="0"/>
              <a:t>Querying the Azure DNS server (unless a custom DNS is specified)</a:t>
            </a:r>
          </a:p>
          <a:p>
            <a:pPr marL="1085850" lvl="2" indent="-171450">
              <a:buFont typeface="Arial" panose="020B0604020202020204" pitchFamily="34" charset="0"/>
              <a:buChar char="•"/>
            </a:pPr>
            <a:r>
              <a:rPr lang="en-AU" dirty="0"/>
              <a:t>Health probes to Azure Load Balancers</a:t>
            </a:r>
          </a:p>
          <a:p>
            <a:pPr marL="1085850" lvl="2"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235D678-1BD3-4F1B-9E06-8FDF565E5205}" type="slidenum">
              <a:rPr lang="en-AU" smtClean="0"/>
              <a:t>12</a:t>
            </a:fld>
            <a:endParaRPr lang="en-AU"/>
          </a:p>
        </p:txBody>
      </p:sp>
    </p:spTree>
    <p:extLst>
      <p:ext uri="{BB962C8B-B14F-4D97-AF65-F5344CB8AC3E}">
        <p14:creationId xmlns:p14="http://schemas.microsoft.com/office/powerpoint/2010/main" val="3022526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Azure ‘Run As Account’ – creates an Azure AD application with a service principal account, </a:t>
            </a:r>
          </a:p>
          <a:p>
            <a:pPr marL="171450" indent="-171450">
              <a:buFont typeface="Arial" panose="020B0604020202020204" pitchFamily="34" charset="0"/>
              <a:buChar char="•"/>
            </a:pPr>
            <a:r>
              <a:rPr lang="en-AU" dirty="0"/>
              <a:t>Azure automation allows you to run python or </a:t>
            </a:r>
            <a:r>
              <a:rPr lang="en-AU" dirty="0" err="1"/>
              <a:t>powershell</a:t>
            </a:r>
            <a:r>
              <a:rPr lang="en-AU" dirty="0"/>
              <a:t> scripts from a known repo</a:t>
            </a:r>
          </a:p>
          <a:p>
            <a:pPr marL="171450" indent="-171450">
              <a:buFont typeface="Arial" panose="020B0604020202020204" pitchFamily="34" charset="0"/>
              <a:buChar char="•"/>
            </a:pPr>
            <a:r>
              <a:rPr lang="en-AU" dirty="0"/>
              <a:t>But it’s very easy to add your own to this repo</a:t>
            </a:r>
          </a:p>
          <a:p>
            <a:pPr marL="171450" indent="-171450">
              <a:buFont typeface="Arial" panose="020B0604020202020204" pitchFamily="34" charset="0"/>
              <a:buChar char="•"/>
            </a:pPr>
            <a:r>
              <a:rPr lang="en-AU" dirty="0"/>
              <a:t>Assigned contributor role for the subscription (although this can be changed) – allows full access</a:t>
            </a:r>
          </a:p>
          <a:p>
            <a:pPr marL="171450" indent="-171450">
              <a:buFont typeface="Arial" panose="020B0604020202020204" pitchFamily="34" charset="0"/>
              <a:buChar char="•"/>
            </a:pPr>
            <a:r>
              <a:rPr lang="en-AU" dirty="0"/>
              <a:t>Azure Functions are the Azure equivalent </a:t>
            </a:r>
            <a:r>
              <a:rPr lang="en-AU"/>
              <a:t>to lambda</a:t>
            </a:r>
            <a:endParaRPr lang="en-AU" dirty="0"/>
          </a:p>
          <a:p>
            <a:pPr marL="171450" indent="-171450">
              <a:buFont typeface="Arial" panose="020B0604020202020204" pitchFamily="34" charset="0"/>
              <a:buChar char="•"/>
            </a:pPr>
            <a:r>
              <a:rPr lang="en-AU" dirty="0"/>
              <a:t>There are existing templates and golden images, can create your own managed image</a:t>
            </a:r>
          </a:p>
          <a:p>
            <a:pPr marL="171450" indent="-171450">
              <a:buFont typeface="Arial" panose="020B0604020202020204" pitchFamily="34" charset="0"/>
              <a:buChar char="•"/>
            </a:pPr>
            <a:r>
              <a:rPr lang="en-AU" dirty="0"/>
              <a:t>Storage accounts can store content in 4 different ways – as blobs, files, tables and queues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pPr marL="457200" lvl="1"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235D678-1BD3-4F1B-9E06-8FDF565E5205}" type="slidenum">
              <a:rPr lang="en-AU" smtClean="0"/>
              <a:t>13</a:t>
            </a:fld>
            <a:endParaRPr lang="en-AU"/>
          </a:p>
        </p:txBody>
      </p:sp>
    </p:spTree>
    <p:extLst>
      <p:ext uri="{BB962C8B-B14F-4D97-AF65-F5344CB8AC3E}">
        <p14:creationId xmlns:p14="http://schemas.microsoft.com/office/powerpoint/2010/main" val="2661090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There’s a fair few challenges to be aware of before you begin</a:t>
            </a:r>
          </a:p>
          <a:p>
            <a:pPr marL="171450" indent="-171450">
              <a:buFont typeface="Arial" panose="020B0604020202020204" pitchFamily="34" charset="0"/>
              <a:buChar char="•"/>
            </a:pPr>
            <a:r>
              <a:rPr lang="en-AU" dirty="0"/>
              <a:t>Obviously you have existing tools, methods and procedures – need to integrate the Azure environment into what have</a:t>
            </a:r>
          </a:p>
          <a:p>
            <a:pPr marL="628650" lvl="1" indent="-171450">
              <a:buFont typeface="Arial" panose="020B0604020202020204" pitchFamily="34" charset="0"/>
              <a:buChar char="•"/>
            </a:pPr>
            <a:r>
              <a:rPr lang="en-AU" dirty="0"/>
              <a:t>This means it’s not too drastic a change to your existing methods</a:t>
            </a:r>
          </a:p>
          <a:p>
            <a:pPr marL="171450" indent="-171450">
              <a:buFont typeface="Arial" panose="020B0604020202020204" pitchFamily="34" charset="0"/>
              <a:buChar char="•"/>
            </a:pPr>
            <a:r>
              <a:rPr lang="en-AU" dirty="0"/>
              <a:t>Keep in mind that you may not have access to the console (especially in the case where it’s serverless applications)</a:t>
            </a:r>
          </a:p>
          <a:p>
            <a:pPr marL="628650" lvl="1" indent="-171450">
              <a:buFont typeface="Arial" panose="020B0604020202020204" pitchFamily="34" charset="0"/>
              <a:buChar char="•"/>
            </a:pPr>
            <a:r>
              <a:rPr lang="en-AU" dirty="0"/>
              <a:t>Microsoft can support you, but you need to understand what they can offer in the support contract</a:t>
            </a:r>
          </a:p>
          <a:p>
            <a:pPr marL="171450" indent="-171450">
              <a:buFont typeface="Arial" panose="020B0604020202020204" pitchFamily="34" charset="0"/>
              <a:buChar char="•"/>
            </a:pPr>
            <a:r>
              <a:rPr lang="en-AU" dirty="0"/>
              <a:t>IAM/RBAC is critical – need to make sure it’s to your needs and identify key risk accounts</a:t>
            </a:r>
          </a:p>
          <a:p>
            <a:pPr marL="171450" indent="-171450">
              <a:buFont typeface="Arial" panose="020B0604020202020204" pitchFamily="34" charset="0"/>
              <a:buChar char="•"/>
            </a:pPr>
            <a:r>
              <a:rPr lang="en-AU" dirty="0"/>
              <a:t>The environment is constantly changing – hosts come up and down all the time, new code is deployed often, and Microsoft introduce features often.</a:t>
            </a:r>
          </a:p>
          <a:p>
            <a:pPr marL="171450" indent="-171450">
              <a:buFont typeface="Arial" panose="020B0604020202020204" pitchFamily="34" charset="0"/>
              <a:buChar char="•"/>
            </a:pPr>
            <a:r>
              <a:rPr lang="en-AU" dirty="0"/>
              <a:t>Different licenses will limit your features that you can use. E5 unlocks every feature, E3 loses access to a lot of security functionality.</a:t>
            </a:r>
          </a:p>
        </p:txBody>
      </p:sp>
      <p:sp>
        <p:nvSpPr>
          <p:cNvPr id="4" name="Slide Number Placeholder 3"/>
          <p:cNvSpPr>
            <a:spLocks noGrp="1"/>
          </p:cNvSpPr>
          <p:nvPr>
            <p:ph type="sldNum" sz="quarter" idx="5"/>
          </p:nvPr>
        </p:nvSpPr>
        <p:spPr/>
        <p:txBody>
          <a:bodyPr/>
          <a:lstStyle/>
          <a:p>
            <a:fld id="{0235D678-1BD3-4F1B-9E06-8FDF565E5205}" type="slidenum">
              <a:rPr lang="en-AU" smtClean="0"/>
              <a:t>14</a:t>
            </a:fld>
            <a:endParaRPr lang="en-AU"/>
          </a:p>
        </p:txBody>
      </p:sp>
    </p:spTree>
    <p:extLst>
      <p:ext uri="{BB962C8B-B14F-4D97-AF65-F5344CB8AC3E}">
        <p14:creationId xmlns:p14="http://schemas.microsoft.com/office/powerpoint/2010/main" val="147052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Azure is a constantly evolving environment, there are large changes that take place often</a:t>
            </a:r>
          </a:p>
          <a:p>
            <a:pPr marL="628650" lvl="1" indent="-171450">
              <a:buFont typeface="Arial" panose="020B0604020202020204" pitchFamily="34" charset="0"/>
              <a:buChar char="•"/>
            </a:pPr>
            <a:r>
              <a:rPr lang="en-AU" dirty="0"/>
              <a:t>Above are two of the biggest announcements – Azure Sentinel and Threat and Vulnerability assessments for ATP</a:t>
            </a:r>
          </a:p>
          <a:p>
            <a:pPr marL="628650" lvl="1" indent="-171450">
              <a:buFont typeface="Arial" panose="020B0604020202020204" pitchFamily="34" charset="0"/>
              <a:buChar char="•"/>
            </a:pPr>
            <a:r>
              <a:rPr lang="en-AU" dirty="0"/>
              <a:t>This means you need to be constantly monitoring for changes</a:t>
            </a:r>
          </a:p>
          <a:p>
            <a:pPr marL="628650" lvl="1" indent="-171450">
              <a:buFont typeface="Arial" panose="020B0604020202020204" pitchFamily="34" charset="0"/>
              <a:buChar char="•"/>
            </a:pPr>
            <a:r>
              <a:rPr lang="en-AU" dirty="0"/>
              <a:t>This could introduce new avenues for exploitation, or better ways for current monitoring and protection</a:t>
            </a:r>
          </a:p>
          <a:p>
            <a:pPr marL="628650" lvl="1" indent="-171450">
              <a:buFont typeface="Arial" panose="020B0604020202020204" pitchFamily="34" charset="0"/>
              <a:buChar char="•"/>
            </a:pPr>
            <a:r>
              <a:rPr lang="en-AU" dirty="0"/>
              <a:t>There’s a huge battle in making sure that staff are kept up to date on the changes</a:t>
            </a:r>
          </a:p>
          <a:p>
            <a:pPr marL="628650" lvl="1" indent="-171450">
              <a:buFont typeface="Arial" panose="020B0604020202020204" pitchFamily="34" charset="0"/>
              <a:buChar char="•"/>
            </a:pPr>
            <a:endParaRPr lang="en-AU" dirty="0"/>
          </a:p>
          <a:p>
            <a:pPr marL="628650" lvl="1"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235D678-1BD3-4F1B-9E06-8FDF565E5205}" type="slidenum">
              <a:rPr lang="en-AU" smtClean="0"/>
              <a:t>15</a:t>
            </a:fld>
            <a:endParaRPr lang="en-AU"/>
          </a:p>
        </p:txBody>
      </p:sp>
    </p:spTree>
    <p:extLst>
      <p:ext uri="{BB962C8B-B14F-4D97-AF65-F5344CB8AC3E}">
        <p14:creationId xmlns:p14="http://schemas.microsoft.com/office/powerpoint/2010/main" val="2210546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Like all things, there are gaps – it just means having further controls to overlap and cover them.</a:t>
            </a:r>
          </a:p>
          <a:p>
            <a:pPr marL="628650" lvl="1" indent="-171450">
              <a:buFont typeface="Arial" panose="020B0604020202020204" pitchFamily="34" charset="0"/>
              <a:buChar char="•"/>
            </a:pPr>
            <a:r>
              <a:rPr lang="en-AU" dirty="0"/>
              <a:t>At the end of the day we treat everything with zero trust – including the Microsoft Platform, and our users.</a:t>
            </a:r>
          </a:p>
          <a:p>
            <a:pPr marL="628650" lvl="1" indent="-171450">
              <a:buFont typeface="Arial" panose="020B0604020202020204" pitchFamily="34" charset="0"/>
              <a:buChar char="•"/>
            </a:pPr>
            <a:r>
              <a:rPr lang="en-AU" dirty="0"/>
              <a:t>Microsoft relies heavily on machine learning for all of it’s alerts – there’s no real signature based methods</a:t>
            </a:r>
          </a:p>
          <a:p>
            <a:pPr marL="1085850" lvl="2" indent="-171450">
              <a:buFont typeface="Arial" panose="020B0604020202020204" pitchFamily="34" charset="0"/>
              <a:buChar char="•"/>
            </a:pPr>
            <a:r>
              <a:rPr lang="en-AU" dirty="0"/>
              <a:t>This is the case with the Advanced Threat Protection agent, or the PaaS services protection</a:t>
            </a:r>
          </a:p>
          <a:p>
            <a:pPr marL="1085850" lvl="2" indent="-171450">
              <a:buFont typeface="Arial" panose="020B0604020202020204" pitchFamily="34" charset="0"/>
              <a:buChar char="•"/>
            </a:pPr>
            <a:r>
              <a:rPr lang="en-AU" dirty="0"/>
              <a:t>There’s a two week window to build the baseline that’s used</a:t>
            </a:r>
          </a:p>
          <a:p>
            <a:pPr marL="1085850" lvl="2" indent="-171450">
              <a:buFont typeface="Arial" panose="020B0604020202020204" pitchFamily="34" charset="0"/>
              <a:buChar char="•"/>
            </a:pPr>
            <a:r>
              <a:rPr lang="en-AU" dirty="0"/>
              <a:t>If this baseline includes malicious behaviour, it’ll whitelist it automatically</a:t>
            </a:r>
          </a:p>
          <a:p>
            <a:pPr marL="628650" lvl="1" indent="-171450">
              <a:buFont typeface="Arial" panose="020B0604020202020204" pitchFamily="34" charset="0"/>
              <a:buChar char="•"/>
            </a:pPr>
            <a:r>
              <a:rPr lang="en-AU" dirty="0"/>
              <a:t>There’s a priority for alerting as well. Microsoft Monitoring Agent is required to feed alerts from the system into Azure Security Centre</a:t>
            </a:r>
          </a:p>
          <a:p>
            <a:pPr marL="628650" lvl="1" indent="-171450">
              <a:buFont typeface="Arial" panose="020B0604020202020204" pitchFamily="34" charset="0"/>
              <a:buChar char="•"/>
            </a:pPr>
            <a:r>
              <a:rPr lang="en-AU" dirty="0"/>
              <a:t>Security alerts that occur on a host will go to Windows Defender, and windows System Centre Configuration Manager (SCCM) if configured from there.</a:t>
            </a:r>
          </a:p>
          <a:p>
            <a:pPr marL="628650" lvl="1" indent="-171450">
              <a:buFont typeface="Arial" panose="020B0604020202020204" pitchFamily="34" charset="0"/>
              <a:buChar char="•"/>
            </a:pPr>
            <a:r>
              <a:rPr lang="en-AU" dirty="0"/>
              <a:t>If this happens, it means that it won’t feed into Microsoft Monitoring Agent and Azure Security Centre</a:t>
            </a:r>
          </a:p>
          <a:p>
            <a:pPr marL="628650" lvl="1" indent="-171450">
              <a:buFont typeface="Arial" panose="020B0604020202020204" pitchFamily="34" charset="0"/>
              <a:buChar char="•"/>
            </a:pPr>
            <a:r>
              <a:rPr lang="en-AU" dirty="0"/>
              <a:t>Any alerts that do make it past Windows Defender will make it to Azure Security Centre, and will be low fidelity, and more than likely a false positive.</a:t>
            </a:r>
          </a:p>
          <a:p>
            <a:pPr marL="628650" lvl="1" indent="-171450">
              <a:buFont typeface="Arial" panose="020B0604020202020204" pitchFamily="34" charset="0"/>
              <a:buChar char="•"/>
            </a:pPr>
            <a:r>
              <a:rPr lang="en-AU" dirty="0"/>
              <a:t>Traditional EDR products won’t work for Platform as a Service (PaaS), so you will need to think about what security measures can be introduced into the CI/CD lifecycle. </a:t>
            </a:r>
          </a:p>
          <a:p>
            <a:pPr marL="1085850" lvl="2" indent="-171450">
              <a:buFont typeface="Arial" panose="020B0604020202020204" pitchFamily="34" charset="0"/>
              <a:buChar char="•"/>
            </a:pPr>
            <a:r>
              <a:rPr lang="en-AU" dirty="0"/>
              <a:t>How can you ensure that the repos you use are legitimate (Artifactory/Private Repos)</a:t>
            </a:r>
          </a:p>
          <a:p>
            <a:pPr marL="1085850" lvl="2" indent="-171450">
              <a:buFont typeface="Arial" panose="020B0604020202020204" pitchFamily="34" charset="0"/>
              <a:buChar char="•"/>
            </a:pPr>
            <a:r>
              <a:rPr lang="en-AU" dirty="0"/>
              <a:t>How can you ensure that’s being pushed is legitimate?</a:t>
            </a:r>
          </a:p>
          <a:p>
            <a:pPr marL="1085850" lvl="2" indent="-171450">
              <a:buFont typeface="Arial" panose="020B0604020202020204" pitchFamily="34" charset="0"/>
              <a:buChar char="•"/>
            </a:pPr>
            <a:r>
              <a:rPr lang="en-AU" dirty="0"/>
              <a:t>How can you ensure that the scripts to create resources haven’t been altered maliciously?</a:t>
            </a:r>
          </a:p>
          <a:p>
            <a:pPr marL="1085850" lvl="2" indent="-171450">
              <a:buFont typeface="Arial" panose="020B0604020202020204" pitchFamily="34" charset="0"/>
              <a:buChar char="•"/>
            </a:pPr>
            <a:r>
              <a:rPr lang="en-AU" dirty="0"/>
              <a:t>Is your Jenkins server literally hosted on Azure? </a:t>
            </a:r>
          </a:p>
          <a:p>
            <a:pPr marL="1085850" lvl="2" indent="-171450">
              <a:buFont typeface="Arial" panose="020B0604020202020204" pitchFamily="34" charset="0"/>
              <a:buChar char="•"/>
            </a:pPr>
            <a:endParaRPr lang="en-AU" dirty="0"/>
          </a:p>
          <a:p>
            <a:pPr marL="628650" lvl="1"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235D678-1BD3-4F1B-9E06-8FDF565E5205}" type="slidenum">
              <a:rPr lang="en-AU" smtClean="0"/>
              <a:t>16</a:t>
            </a:fld>
            <a:endParaRPr lang="en-AU"/>
          </a:p>
        </p:txBody>
      </p:sp>
    </p:spTree>
    <p:extLst>
      <p:ext uri="{BB962C8B-B14F-4D97-AF65-F5344CB8AC3E}">
        <p14:creationId xmlns:p14="http://schemas.microsoft.com/office/powerpoint/2010/main" val="3246459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Azure Security Centre – Machine Learning based system, although it’ll only be as good as the data it gets.</a:t>
            </a:r>
          </a:p>
          <a:p>
            <a:pPr marL="628650" lvl="1" indent="-171450">
              <a:buFont typeface="Arial" panose="020B0604020202020204" pitchFamily="34" charset="0"/>
              <a:buChar char="•"/>
            </a:pPr>
            <a:r>
              <a:rPr lang="en-AU" dirty="0"/>
              <a:t>Azure Security Centre is your first point for security incidents.</a:t>
            </a:r>
          </a:p>
          <a:p>
            <a:pPr marL="628650" lvl="1" indent="-171450">
              <a:buFont typeface="Arial" panose="020B0604020202020204" pitchFamily="34" charset="0"/>
              <a:buChar char="•"/>
            </a:pPr>
            <a:r>
              <a:rPr lang="en-AU" dirty="0"/>
              <a:t>May need to develop solutions to fill gaps</a:t>
            </a:r>
          </a:p>
          <a:p>
            <a:pPr marL="628650" lvl="1" indent="-171450">
              <a:buFont typeface="Arial" panose="020B0604020202020204" pitchFamily="34" charset="0"/>
              <a:buChar char="•"/>
            </a:pPr>
            <a:r>
              <a:rPr lang="en-AU" dirty="0"/>
              <a:t>Definitely need to consider your architecture when designing it.</a:t>
            </a:r>
          </a:p>
          <a:p>
            <a:pPr marL="628650" lvl="1" indent="-171450">
              <a:buFont typeface="Arial" panose="020B0604020202020204" pitchFamily="34" charset="0"/>
              <a:buChar char="•"/>
            </a:pPr>
            <a:r>
              <a:rPr lang="en-AU" dirty="0"/>
              <a:t>Need to update architecture constantly as things change.</a:t>
            </a:r>
          </a:p>
          <a:p>
            <a:pPr marL="628650" lvl="1" indent="-171450">
              <a:buFont typeface="Arial" panose="020B0604020202020204" pitchFamily="34" charset="0"/>
              <a:buChar char="•"/>
            </a:pPr>
            <a:r>
              <a:rPr lang="en-AU" dirty="0"/>
              <a:t>Lots of Opportunities to develop new security capabilities and experiment – including deception technologies.</a:t>
            </a:r>
          </a:p>
          <a:p>
            <a:pPr marL="628650" lvl="1" indent="-171450">
              <a:buFont typeface="Arial" panose="020B0604020202020204" pitchFamily="34" charset="0"/>
              <a:buChar char="•"/>
            </a:pPr>
            <a:r>
              <a:rPr lang="en-AU" dirty="0"/>
              <a:t>If you’ve purchased the E5 license, you can leverage even more features such as Just in Time computing, and Privileged Identity Management</a:t>
            </a:r>
          </a:p>
        </p:txBody>
      </p:sp>
      <p:sp>
        <p:nvSpPr>
          <p:cNvPr id="4" name="Slide Number Placeholder 3"/>
          <p:cNvSpPr>
            <a:spLocks noGrp="1"/>
          </p:cNvSpPr>
          <p:nvPr>
            <p:ph type="sldNum" sz="quarter" idx="5"/>
          </p:nvPr>
        </p:nvSpPr>
        <p:spPr/>
        <p:txBody>
          <a:bodyPr/>
          <a:lstStyle/>
          <a:p>
            <a:fld id="{0235D678-1BD3-4F1B-9E06-8FDF565E5205}" type="slidenum">
              <a:rPr lang="en-AU" smtClean="0"/>
              <a:t>17</a:t>
            </a:fld>
            <a:endParaRPr lang="en-AU"/>
          </a:p>
        </p:txBody>
      </p:sp>
    </p:spTree>
    <p:extLst>
      <p:ext uri="{BB962C8B-B14F-4D97-AF65-F5344CB8AC3E}">
        <p14:creationId xmlns:p14="http://schemas.microsoft.com/office/powerpoint/2010/main" val="461779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I haven’t really covered policy so far, but it’s critical to Azure</a:t>
            </a:r>
          </a:p>
          <a:p>
            <a:pPr marL="628650" lvl="1" indent="-171450">
              <a:buFont typeface="Arial" panose="020B0604020202020204" pitchFamily="34" charset="0"/>
              <a:buChar char="•"/>
            </a:pPr>
            <a:r>
              <a:rPr lang="en-AU" dirty="0"/>
              <a:t>It’s like group policy for Azure</a:t>
            </a:r>
          </a:p>
          <a:p>
            <a:pPr marL="628650" lvl="1" indent="-171450">
              <a:buFont typeface="Arial" panose="020B0604020202020204" pitchFamily="34" charset="0"/>
              <a:buChar char="•"/>
            </a:pPr>
            <a:r>
              <a:rPr lang="en-AU" dirty="0"/>
              <a:t>A policy definition checks what to evaluate, and what action to undertake</a:t>
            </a:r>
          </a:p>
          <a:p>
            <a:pPr marL="628650" lvl="1" indent="-171450">
              <a:buFont typeface="Arial" panose="020B0604020202020204" pitchFamily="34" charset="0"/>
              <a:buChar char="•"/>
            </a:pPr>
            <a:r>
              <a:rPr lang="en-AU" dirty="0"/>
              <a:t>It can be applied to a multitude of resources</a:t>
            </a:r>
          </a:p>
          <a:p>
            <a:pPr marL="628650" lvl="1" indent="-171450">
              <a:buFont typeface="Arial" panose="020B0604020202020204" pitchFamily="34" charset="0"/>
              <a:buChar char="•"/>
            </a:pPr>
            <a:r>
              <a:rPr lang="en-AU" dirty="0"/>
              <a:t>An initiative is a collection of policies</a:t>
            </a:r>
          </a:p>
          <a:p>
            <a:pPr marL="628650" lvl="1" indent="-171450">
              <a:buFont typeface="Arial" panose="020B0604020202020204" pitchFamily="34" charset="0"/>
              <a:buChar char="•"/>
            </a:pPr>
            <a:r>
              <a:rPr lang="en-AU" dirty="0"/>
              <a:t>Just because a new policy has been created doesn’t mean it has been applied.</a:t>
            </a:r>
          </a:p>
          <a:p>
            <a:pPr marL="628650" lvl="1" indent="-171450">
              <a:buFont typeface="Arial" panose="020B0604020202020204" pitchFamily="34" charset="0"/>
              <a:buChar char="•"/>
            </a:pPr>
            <a:r>
              <a:rPr lang="en-AU" dirty="0"/>
              <a:t>Compliance reflects how many resources have currently implemented a policy.</a:t>
            </a:r>
          </a:p>
          <a:p>
            <a:pPr marL="628650" lvl="1" indent="-171450">
              <a:buFont typeface="Arial" panose="020B0604020202020204" pitchFamily="34" charset="0"/>
              <a:buChar char="•"/>
            </a:pPr>
            <a:r>
              <a:rPr lang="en-AU" dirty="0"/>
              <a:t>You may need to redeploy a resource for the policy to be applied</a:t>
            </a:r>
          </a:p>
          <a:p>
            <a:pPr marL="628650" lvl="1" indent="-171450">
              <a:buFont typeface="Arial" panose="020B0604020202020204" pitchFamily="34" charset="0"/>
              <a:buChar char="•"/>
            </a:pPr>
            <a:r>
              <a:rPr lang="en-AU" dirty="0"/>
              <a:t>Blueprints make deployment of all of this incredibly easy</a:t>
            </a:r>
          </a:p>
          <a:p>
            <a:pPr marL="628650" lvl="1"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235D678-1BD3-4F1B-9E06-8FDF565E5205}" type="slidenum">
              <a:rPr lang="en-AU" smtClean="0"/>
              <a:t>18</a:t>
            </a:fld>
            <a:endParaRPr lang="en-AU"/>
          </a:p>
        </p:txBody>
      </p:sp>
    </p:spTree>
    <p:extLst>
      <p:ext uri="{BB962C8B-B14F-4D97-AF65-F5344CB8AC3E}">
        <p14:creationId xmlns:p14="http://schemas.microsoft.com/office/powerpoint/2010/main" val="2502013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The naming convention is an utter confusion. Currently everything has been labelled Advanced Threat Prevention</a:t>
            </a:r>
          </a:p>
          <a:p>
            <a:pPr marL="628650" lvl="1" indent="-171450">
              <a:buFont typeface="Arial" panose="020B0604020202020204" pitchFamily="34" charset="0"/>
              <a:buChar char="•"/>
            </a:pPr>
            <a:r>
              <a:rPr lang="en-AU" dirty="0"/>
              <a:t>Advanced Threat Prevention refers to a Microsoft Developed EDR solution that solely uses machine learning</a:t>
            </a:r>
          </a:p>
          <a:p>
            <a:pPr marL="628650" lvl="1" indent="-171450">
              <a:buFont typeface="Arial" panose="020B0604020202020204" pitchFamily="34" charset="0"/>
              <a:buChar char="•"/>
            </a:pPr>
            <a:r>
              <a:rPr lang="en-AU" dirty="0"/>
              <a:t>Some of the PaaS services are switching to Advanced Threat Detection to differentiate between the endpoint agent and the security options, but not all have gotten there yet, so you may see references to Advanced Threat Prevention.</a:t>
            </a:r>
          </a:p>
          <a:p>
            <a:pPr marL="628650" lvl="1" indent="-171450">
              <a:buFont typeface="Arial" panose="020B0604020202020204" pitchFamily="34" charset="0"/>
              <a:buChar char="•"/>
            </a:pPr>
            <a:r>
              <a:rPr lang="en-AU" dirty="0"/>
              <a:t>Advanced Threat Detection (PaaS services) – feeds into Azure Security Centre, but needs to be enabled</a:t>
            </a:r>
          </a:p>
          <a:p>
            <a:pPr marL="628650" lvl="1" indent="-171450">
              <a:buFont typeface="Arial" panose="020B0604020202020204" pitchFamily="34" charset="0"/>
              <a:buChar char="•"/>
            </a:pPr>
            <a:r>
              <a:rPr lang="en-AU" dirty="0"/>
              <a:t>It’s currently only available to SQL PaaS services and blob component of storage accounts</a:t>
            </a:r>
          </a:p>
          <a:p>
            <a:pPr marL="1085850" lvl="2" indent="-171450">
              <a:buFont typeface="Arial" panose="020B0604020202020204" pitchFamily="34" charset="0"/>
              <a:buChar char="•"/>
            </a:pPr>
            <a:r>
              <a:rPr lang="en-AU" dirty="0"/>
              <a:t>For SQL PaaS services it alerts on SQL injection attempts (the SQL databases are directly internet accessible remember)</a:t>
            </a:r>
          </a:p>
          <a:p>
            <a:pPr marL="1085850" lvl="2" indent="-171450">
              <a:buFont typeface="Arial" panose="020B0604020202020204" pitchFamily="34" charset="0"/>
              <a:buChar char="•"/>
            </a:pPr>
            <a:r>
              <a:rPr lang="en-AU" dirty="0"/>
              <a:t>The Blob Storage alerts relate to suspicious access to the storage blob (such as unusual access attempts), not the storage of malicious files.</a:t>
            </a:r>
          </a:p>
          <a:p>
            <a:pPr marL="628650" lvl="1" indent="-171450">
              <a:buFont typeface="Arial" panose="020B0604020202020204" pitchFamily="34" charset="0"/>
              <a:buChar char="•"/>
            </a:pPr>
            <a:r>
              <a:rPr lang="en-AU" dirty="0"/>
              <a:t>Has a minimum two week window to establish the benchmark.</a:t>
            </a:r>
          </a:p>
          <a:p>
            <a:pPr marL="628650" lvl="1" indent="-171450">
              <a:buFont typeface="Arial" panose="020B0604020202020204" pitchFamily="34" charset="0"/>
              <a:buChar char="•"/>
            </a:pPr>
            <a:r>
              <a:rPr lang="en-AU" dirty="0"/>
              <a:t>Also has a small cost to them – be aware of this</a:t>
            </a:r>
          </a:p>
          <a:p>
            <a:pPr marL="628650" lvl="1" indent="-171450">
              <a:buFont typeface="Arial" panose="020B0604020202020204" pitchFamily="34" charset="0"/>
              <a:buChar char="•"/>
            </a:pPr>
            <a:r>
              <a:rPr lang="en-AU" dirty="0"/>
              <a:t>The Advanced Threat Prevention EDR agent can only be deployed if you have an E5 license</a:t>
            </a:r>
          </a:p>
          <a:p>
            <a:pPr marL="628650" lvl="1" indent="-171450">
              <a:buFont typeface="Arial" panose="020B0604020202020204" pitchFamily="34" charset="0"/>
              <a:buChar char="•"/>
            </a:pPr>
            <a:r>
              <a:rPr lang="en-AU" dirty="0"/>
              <a:t>Check out the tab in the menu.</a:t>
            </a:r>
          </a:p>
        </p:txBody>
      </p:sp>
      <p:sp>
        <p:nvSpPr>
          <p:cNvPr id="4" name="Slide Number Placeholder 3"/>
          <p:cNvSpPr>
            <a:spLocks noGrp="1"/>
          </p:cNvSpPr>
          <p:nvPr>
            <p:ph type="sldNum" sz="quarter" idx="5"/>
          </p:nvPr>
        </p:nvSpPr>
        <p:spPr/>
        <p:txBody>
          <a:bodyPr/>
          <a:lstStyle/>
          <a:p>
            <a:fld id="{0235D678-1BD3-4F1B-9E06-8FDF565E5205}" type="slidenum">
              <a:rPr lang="en-AU" smtClean="0"/>
              <a:t>19</a:t>
            </a:fld>
            <a:endParaRPr lang="en-AU"/>
          </a:p>
        </p:txBody>
      </p:sp>
    </p:spTree>
    <p:extLst>
      <p:ext uri="{BB962C8B-B14F-4D97-AF65-F5344CB8AC3E}">
        <p14:creationId xmlns:p14="http://schemas.microsoft.com/office/powerpoint/2010/main" val="350302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AU" dirty="0"/>
              <a:t>I’m currently a Senior Security Analyst working in the SOC of a financial institution</a:t>
            </a:r>
          </a:p>
          <a:p>
            <a:pPr marL="171450" indent="-171450" algn="l">
              <a:buFont typeface="Arial" panose="020B0604020202020204" pitchFamily="34" charset="0"/>
              <a:buChar char="•"/>
            </a:pPr>
            <a:r>
              <a:rPr lang="en-AU" dirty="0"/>
              <a:t>I’ve previously worked in IR, Red Teaming and Infrastructure Engineering for the Government</a:t>
            </a:r>
          </a:p>
          <a:p>
            <a:pPr marL="171450" indent="-171450" algn="l">
              <a:buFont typeface="Arial" panose="020B0604020202020204" pitchFamily="34" charset="0"/>
              <a:buChar char="•"/>
            </a:pPr>
            <a:r>
              <a:rPr lang="en-AU" dirty="0"/>
              <a:t>All the opinions presented throughout this presentation are my own, and do not reflect any employer of mine, past or present.</a:t>
            </a:r>
          </a:p>
        </p:txBody>
      </p:sp>
      <p:sp>
        <p:nvSpPr>
          <p:cNvPr id="4" name="Slide Number Placeholder 3"/>
          <p:cNvSpPr>
            <a:spLocks noGrp="1"/>
          </p:cNvSpPr>
          <p:nvPr>
            <p:ph type="sldNum" sz="quarter" idx="5"/>
          </p:nvPr>
        </p:nvSpPr>
        <p:spPr/>
        <p:txBody>
          <a:bodyPr/>
          <a:lstStyle/>
          <a:p>
            <a:fld id="{0235D678-1BD3-4F1B-9E06-8FDF565E5205}" type="slidenum">
              <a:rPr lang="en-AU" smtClean="0"/>
              <a:t>2</a:t>
            </a:fld>
            <a:endParaRPr lang="en-AU"/>
          </a:p>
        </p:txBody>
      </p:sp>
    </p:spTree>
    <p:extLst>
      <p:ext uri="{BB962C8B-B14F-4D97-AF65-F5344CB8AC3E}">
        <p14:creationId xmlns:p14="http://schemas.microsoft.com/office/powerpoint/2010/main" val="52743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Some general tips and recommendations for you all</a:t>
            </a:r>
          </a:p>
          <a:p>
            <a:pPr marL="171450" indent="-171450">
              <a:buFont typeface="Arial" panose="020B0604020202020204" pitchFamily="34" charset="0"/>
              <a:buChar char="•"/>
            </a:pPr>
            <a:r>
              <a:rPr lang="en-AU" dirty="0"/>
              <a:t>Don’t just create Azure Policy, ensure all your resources are compliant and that it’s being applied.</a:t>
            </a:r>
          </a:p>
          <a:p>
            <a:pPr marL="171450" indent="-171450">
              <a:buFont typeface="Arial" panose="020B0604020202020204" pitchFamily="34" charset="0"/>
              <a:buChar char="•"/>
            </a:pPr>
            <a:r>
              <a:rPr lang="en-AU" dirty="0"/>
              <a:t>Policy changes all the time, make sure it’s still meeting your needs</a:t>
            </a:r>
          </a:p>
          <a:p>
            <a:pPr marL="171450" indent="-171450">
              <a:buFont typeface="Arial" panose="020B0604020202020204" pitchFamily="34" charset="0"/>
              <a:buChar char="•"/>
            </a:pPr>
            <a:r>
              <a:rPr lang="en-AU" dirty="0"/>
              <a:t>For PaaS services Microsoft are deploying Advanced Threat Protection or Advanced Data Security – they have a cost, but they can generate alerts into Azure Security Centre</a:t>
            </a:r>
          </a:p>
          <a:p>
            <a:pPr marL="171450" indent="-171450">
              <a:buFont typeface="Arial" panose="020B0604020202020204" pitchFamily="34" charset="0"/>
              <a:buChar char="•"/>
            </a:pPr>
            <a:r>
              <a:rPr lang="en-AU" dirty="0"/>
              <a:t>Run drills, ensure that your current methods are applicable</a:t>
            </a:r>
          </a:p>
          <a:p>
            <a:pPr marL="171450" indent="-171450">
              <a:buFont typeface="Arial" panose="020B0604020202020204" pitchFamily="34" charset="0"/>
              <a:buChar char="•"/>
            </a:pPr>
            <a:r>
              <a:rPr lang="en-AU" dirty="0"/>
              <a:t>This includes calling Microsoft Support to ensure that what their capabilities are, and their timeframes are well known</a:t>
            </a:r>
          </a:p>
          <a:p>
            <a:pPr marL="171450" indent="-171450">
              <a:buFont typeface="Arial" panose="020B0604020202020204" pitchFamily="34" charset="0"/>
              <a:buChar char="•"/>
            </a:pPr>
            <a:r>
              <a:rPr lang="en-AU" dirty="0"/>
              <a:t>Some forensic techniques may be against terms and conditions (</a:t>
            </a:r>
            <a:r>
              <a:rPr lang="en-AU" dirty="0" err="1"/>
              <a:t>procdumping</a:t>
            </a:r>
            <a:r>
              <a:rPr lang="en-AU" dirty="0"/>
              <a:t> memory for instance)</a:t>
            </a:r>
          </a:p>
          <a:p>
            <a:pPr marL="171450" indent="-171450">
              <a:buFont typeface="Arial" panose="020B0604020202020204" pitchFamily="34" charset="0"/>
              <a:buChar char="•"/>
            </a:pPr>
            <a:r>
              <a:rPr lang="en-AU" dirty="0"/>
              <a:t>Develop code to make life easier for yourself</a:t>
            </a:r>
          </a:p>
          <a:p>
            <a:pPr marL="171450" indent="-171450">
              <a:buFont typeface="Arial" panose="020B0604020202020204" pitchFamily="34" charset="0"/>
              <a:buChar char="•"/>
            </a:pPr>
            <a:r>
              <a:rPr lang="en-AU" dirty="0"/>
              <a:t>Make use of what you currently have in your environment, but leverage Azure tools where it assists.</a:t>
            </a:r>
          </a:p>
          <a:p>
            <a:pPr marL="171450" indent="-171450">
              <a:buFont typeface="Arial" panose="020B0604020202020204" pitchFamily="34" charset="0"/>
              <a:buChar char="•"/>
            </a:pPr>
            <a:r>
              <a:rPr lang="en-AU" dirty="0"/>
              <a:t>The Azure activity logs are for all control plane events. They will give you information about every resource created, modified, or deleted by a user (no read though)</a:t>
            </a:r>
          </a:p>
          <a:p>
            <a:pPr marL="171450" indent="-171450">
              <a:buFont typeface="Arial" panose="020B0604020202020204" pitchFamily="34" charset="0"/>
              <a:buChar char="•"/>
            </a:pPr>
            <a:r>
              <a:rPr lang="en-AU" dirty="0"/>
              <a:t>Azure AD logs will give great information about logins as well – including location, MFA and more.</a:t>
            </a:r>
          </a:p>
          <a:p>
            <a:pPr marL="171450" indent="-171450">
              <a:buFont typeface="Arial" panose="020B0604020202020204" pitchFamily="34" charset="0"/>
              <a:buChar char="•"/>
            </a:pPr>
            <a:r>
              <a:rPr lang="en-AU" dirty="0"/>
              <a:t>The environment is perfect for someone wanting to set up honeytraps.</a:t>
            </a:r>
          </a:p>
          <a:p>
            <a:pPr marL="457200" lvl="1"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235D678-1BD3-4F1B-9E06-8FDF565E5205}" type="slidenum">
              <a:rPr lang="en-AU" smtClean="0"/>
              <a:t>20</a:t>
            </a:fld>
            <a:endParaRPr lang="en-AU"/>
          </a:p>
        </p:txBody>
      </p:sp>
    </p:spTree>
    <p:extLst>
      <p:ext uri="{BB962C8B-B14F-4D97-AF65-F5344CB8AC3E}">
        <p14:creationId xmlns:p14="http://schemas.microsoft.com/office/powerpoint/2010/main" val="3151808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Security needs to be designed from the ground up, the architecture is critical to limiting the scope and ensuring that only the required resources are accessible.</a:t>
            </a:r>
          </a:p>
          <a:p>
            <a:pPr marL="628650" lvl="1" indent="-171450">
              <a:buFont typeface="Arial" panose="020B0604020202020204" pitchFamily="34" charset="0"/>
              <a:buChar char="•"/>
            </a:pPr>
            <a:r>
              <a:rPr lang="en-AU" dirty="0"/>
              <a:t>Remember this is a management interface, literally to control infrastructure in your network.</a:t>
            </a:r>
          </a:p>
          <a:p>
            <a:pPr marL="628650" lvl="1" indent="-171450">
              <a:buFont typeface="Arial" panose="020B0604020202020204" pitchFamily="34" charset="0"/>
              <a:buChar char="•"/>
            </a:pPr>
            <a:r>
              <a:rPr lang="en-AU" dirty="0"/>
              <a:t>Security needs to learn to start implementing some of the DevOps/Agile practices to move as fast as the </a:t>
            </a:r>
            <a:r>
              <a:rPr lang="en-AU"/>
              <a:t>environment they’re trying to secure.</a:t>
            </a:r>
          </a:p>
          <a:p>
            <a:pPr marL="628650" lvl="1"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235D678-1BD3-4F1B-9E06-8FDF565E5205}" type="slidenum">
              <a:rPr lang="en-AU" smtClean="0"/>
              <a:t>21</a:t>
            </a:fld>
            <a:endParaRPr lang="en-AU"/>
          </a:p>
        </p:txBody>
      </p:sp>
    </p:spTree>
    <p:extLst>
      <p:ext uri="{BB962C8B-B14F-4D97-AF65-F5344CB8AC3E}">
        <p14:creationId xmlns:p14="http://schemas.microsoft.com/office/powerpoint/2010/main" val="3388779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AU" dirty="0"/>
              <a:t>I’ve put together some handy scripts to do some basic recon and changes – this could be affective for both Red and Blue teams</a:t>
            </a:r>
          </a:p>
        </p:txBody>
      </p:sp>
      <p:sp>
        <p:nvSpPr>
          <p:cNvPr id="4" name="Slide Number Placeholder 3"/>
          <p:cNvSpPr>
            <a:spLocks noGrp="1"/>
          </p:cNvSpPr>
          <p:nvPr>
            <p:ph type="sldNum" sz="quarter" idx="5"/>
          </p:nvPr>
        </p:nvSpPr>
        <p:spPr/>
        <p:txBody>
          <a:bodyPr/>
          <a:lstStyle/>
          <a:p>
            <a:fld id="{0235D678-1BD3-4F1B-9E06-8FDF565E5205}" type="slidenum">
              <a:rPr lang="en-AU" smtClean="0"/>
              <a:t>22</a:t>
            </a:fld>
            <a:endParaRPr lang="en-AU"/>
          </a:p>
        </p:txBody>
      </p:sp>
    </p:spTree>
    <p:extLst>
      <p:ext uri="{BB962C8B-B14F-4D97-AF65-F5344CB8AC3E}">
        <p14:creationId xmlns:p14="http://schemas.microsoft.com/office/powerpoint/2010/main" val="3452169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AU" dirty="0"/>
              <a:t>Some amazing talks that have covered different parts of Cloud environments.</a:t>
            </a:r>
          </a:p>
          <a:p>
            <a:pPr marL="457200" lvl="1" indent="0">
              <a:buFont typeface="Arial" panose="020B0604020202020204" pitchFamily="34" charset="0"/>
              <a:buNone/>
            </a:pPr>
            <a:r>
              <a:rPr lang="en-AU" dirty="0"/>
              <a:t>The Microsoft document is a labyrinth of great information – but it’s hidden in there.</a:t>
            </a:r>
          </a:p>
        </p:txBody>
      </p:sp>
      <p:sp>
        <p:nvSpPr>
          <p:cNvPr id="4" name="Slide Number Placeholder 3"/>
          <p:cNvSpPr>
            <a:spLocks noGrp="1"/>
          </p:cNvSpPr>
          <p:nvPr>
            <p:ph type="sldNum" sz="quarter" idx="5"/>
          </p:nvPr>
        </p:nvSpPr>
        <p:spPr/>
        <p:txBody>
          <a:bodyPr/>
          <a:lstStyle/>
          <a:p>
            <a:fld id="{0235D678-1BD3-4F1B-9E06-8FDF565E5205}" type="slidenum">
              <a:rPr lang="en-AU" smtClean="0"/>
              <a:t>23</a:t>
            </a:fld>
            <a:endParaRPr lang="en-AU"/>
          </a:p>
        </p:txBody>
      </p:sp>
    </p:spTree>
    <p:extLst>
      <p:ext uri="{BB962C8B-B14F-4D97-AF65-F5344CB8AC3E}">
        <p14:creationId xmlns:p14="http://schemas.microsoft.com/office/powerpoint/2010/main" val="1016703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just want to give a shout out to others who’ve presented at other cons, you’ve paved the way and </a:t>
            </a:r>
            <a:r>
              <a:rPr lang="en-AU"/>
              <a:t>made it look easy</a:t>
            </a:r>
          </a:p>
        </p:txBody>
      </p:sp>
      <p:sp>
        <p:nvSpPr>
          <p:cNvPr id="4" name="Slide Number Placeholder 3"/>
          <p:cNvSpPr>
            <a:spLocks noGrp="1"/>
          </p:cNvSpPr>
          <p:nvPr>
            <p:ph type="sldNum" sz="quarter" idx="5"/>
          </p:nvPr>
        </p:nvSpPr>
        <p:spPr/>
        <p:txBody>
          <a:bodyPr/>
          <a:lstStyle/>
          <a:p>
            <a:fld id="{0235D678-1BD3-4F1B-9E06-8FDF565E5205}" type="slidenum">
              <a:rPr lang="en-AU" smtClean="0"/>
              <a:t>24</a:t>
            </a:fld>
            <a:endParaRPr lang="en-AU"/>
          </a:p>
        </p:txBody>
      </p:sp>
    </p:spTree>
    <p:extLst>
      <p:ext uri="{BB962C8B-B14F-4D97-AF65-F5344CB8AC3E}">
        <p14:creationId xmlns:p14="http://schemas.microsoft.com/office/powerpoint/2010/main" val="328283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AU" dirty="0"/>
              <a:t>The aim of this talk is for those who are looking to build an Azure environment</a:t>
            </a:r>
          </a:p>
          <a:p>
            <a:pPr marL="628650" lvl="1" indent="-171450" algn="l">
              <a:buFont typeface="Arial" panose="020B0604020202020204" pitchFamily="34" charset="0"/>
              <a:buChar char="•"/>
            </a:pPr>
            <a:r>
              <a:rPr lang="en-AU" dirty="0"/>
              <a:t>Those that may already have one, may find some useful takeaways as well</a:t>
            </a:r>
          </a:p>
          <a:p>
            <a:pPr marL="171450" indent="-171450" algn="l">
              <a:buFont typeface="Arial" panose="020B0604020202020204" pitchFamily="34" charset="0"/>
              <a:buChar char="•"/>
            </a:pPr>
            <a:r>
              <a:rPr lang="en-AU" dirty="0"/>
              <a:t>Going to cover some of the useful tips we wish we had of been told from the start</a:t>
            </a:r>
          </a:p>
          <a:p>
            <a:pPr marL="171450" indent="-171450" algn="l">
              <a:buFont typeface="Arial" panose="020B0604020202020204" pitchFamily="34" charset="0"/>
              <a:buChar char="•"/>
            </a:pPr>
            <a:r>
              <a:rPr lang="en-AU" dirty="0"/>
              <a:t>Not going to be covering AAD and Office365 – lots of talks already cover these aspects</a:t>
            </a:r>
          </a:p>
        </p:txBody>
      </p:sp>
      <p:sp>
        <p:nvSpPr>
          <p:cNvPr id="4" name="Slide Number Placeholder 3"/>
          <p:cNvSpPr>
            <a:spLocks noGrp="1"/>
          </p:cNvSpPr>
          <p:nvPr>
            <p:ph type="sldNum" sz="quarter" idx="5"/>
          </p:nvPr>
        </p:nvSpPr>
        <p:spPr/>
        <p:txBody>
          <a:bodyPr/>
          <a:lstStyle/>
          <a:p>
            <a:fld id="{0235D678-1BD3-4F1B-9E06-8FDF565E5205}" type="slidenum">
              <a:rPr lang="en-AU" smtClean="0"/>
              <a:t>3</a:t>
            </a:fld>
            <a:endParaRPr lang="en-AU"/>
          </a:p>
        </p:txBody>
      </p:sp>
    </p:spTree>
    <p:extLst>
      <p:ext uri="{BB962C8B-B14F-4D97-AF65-F5344CB8AC3E}">
        <p14:creationId xmlns:p14="http://schemas.microsoft.com/office/powerpoint/2010/main" val="170135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AU" dirty="0"/>
              <a:t>A project was stood up to support a multi-cloud tenancy, there is a lot of reasons for this:</a:t>
            </a:r>
          </a:p>
          <a:p>
            <a:pPr marL="628650" lvl="1" indent="-171450" algn="l">
              <a:buFont typeface="Arial" panose="020B0604020202020204" pitchFamily="34" charset="0"/>
              <a:buChar char="•"/>
            </a:pPr>
            <a:r>
              <a:rPr lang="en-AU" dirty="0"/>
              <a:t>Redundancy</a:t>
            </a:r>
          </a:p>
          <a:p>
            <a:pPr marL="628650" lvl="1" indent="-171450" algn="l">
              <a:buFont typeface="Arial" panose="020B0604020202020204" pitchFamily="34" charset="0"/>
              <a:buChar char="•"/>
            </a:pPr>
            <a:r>
              <a:rPr lang="en-AU" dirty="0"/>
              <a:t>Regulation</a:t>
            </a:r>
          </a:p>
          <a:p>
            <a:pPr marL="628650" lvl="1" indent="-171450" algn="l">
              <a:buFont typeface="Arial" panose="020B0604020202020204" pitchFamily="34" charset="0"/>
              <a:buChar char="•"/>
            </a:pPr>
            <a:r>
              <a:rPr lang="en-AU" dirty="0"/>
              <a:t>Reducing Risk</a:t>
            </a:r>
          </a:p>
          <a:p>
            <a:pPr marL="628650" lvl="1" indent="-171450" algn="l">
              <a:buFont typeface="Arial" panose="020B0604020202020204" pitchFamily="34" charset="0"/>
              <a:buChar char="•"/>
            </a:pPr>
            <a:r>
              <a:rPr lang="en-AU" dirty="0"/>
              <a:t>Every cloud environment has their own advantages</a:t>
            </a:r>
          </a:p>
          <a:p>
            <a:pPr marL="171450" indent="-171450" algn="l">
              <a:buFont typeface="Arial" panose="020B0604020202020204" pitchFamily="34" charset="0"/>
              <a:buChar char="•"/>
            </a:pPr>
            <a:r>
              <a:rPr lang="en-AU" dirty="0"/>
              <a:t>The question was asked of the SOC: what measures can we implement to ensure the platform is secure?</a:t>
            </a:r>
          </a:p>
          <a:p>
            <a:pPr marL="628650" lvl="1" indent="-171450" algn="l">
              <a:buFont typeface="Arial" panose="020B0604020202020204" pitchFamily="34" charset="0"/>
              <a:buChar char="•"/>
            </a:pPr>
            <a:r>
              <a:rPr lang="en-AU" dirty="0"/>
              <a:t>For staff users</a:t>
            </a:r>
          </a:p>
          <a:p>
            <a:pPr marL="628650" lvl="1" indent="-171450" algn="l">
              <a:buFont typeface="Arial" panose="020B0604020202020204" pitchFamily="34" charset="0"/>
              <a:buChar char="•"/>
            </a:pPr>
            <a:r>
              <a:rPr lang="en-AU" dirty="0"/>
              <a:t>For customers</a:t>
            </a:r>
          </a:p>
          <a:p>
            <a:pPr marL="628650" lvl="1" indent="-171450" algn="l">
              <a:buFont typeface="Arial" panose="020B0604020202020204" pitchFamily="34" charset="0"/>
              <a:buChar char="•"/>
            </a:pPr>
            <a:r>
              <a:rPr lang="en-AU" dirty="0"/>
              <a:t>For those managing the platform</a:t>
            </a:r>
          </a:p>
          <a:p>
            <a:pPr marL="171450" indent="-171450" algn="l">
              <a:buFont typeface="Arial" panose="020B0604020202020204" pitchFamily="34" charset="0"/>
              <a:buChar char="•"/>
            </a:pPr>
            <a:r>
              <a:rPr lang="en-AU" dirty="0"/>
              <a:t>The SOC had its own requirements it wanted to fulfil</a:t>
            </a:r>
          </a:p>
          <a:p>
            <a:pPr marL="628650" lvl="1" indent="-171450" algn="l">
              <a:buFont typeface="Arial" panose="020B0604020202020204" pitchFamily="34" charset="0"/>
              <a:buChar char="•"/>
            </a:pPr>
            <a:r>
              <a:rPr lang="en-AU" dirty="0"/>
              <a:t>We didn’t want to have another portal we had to monitor – we wanted integration into our SIEM for active alerting</a:t>
            </a:r>
          </a:p>
          <a:p>
            <a:pPr marL="628650" lvl="1" indent="-171450" algn="l">
              <a:buFont typeface="Arial" panose="020B0604020202020204" pitchFamily="34" charset="0"/>
              <a:buChar char="•"/>
            </a:pPr>
            <a:r>
              <a:rPr lang="en-AU" dirty="0"/>
              <a:t>We wanted to set practices and conditions from the beginning to ensure good behaviour</a:t>
            </a:r>
          </a:p>
        </p:txBody>
      </p:sp>
      <p:sp>
        <p:nvSpPr>
          <p:cNvPr id="4" name="Slide Number Placeholder 3"/>
          <p:cNvSpPr>
            <a:spLocks noGrp="1"/>
          </p:cNvSpPr>
          <p:nvPr>
            <p:ph type="sldNum" sz="quarter" idx="5"/>
          </p:nvPr>
        </p:nvSpPr>
        <p:spPr/>
        <p:txBody>
          <a:bodyPr/>
          <a:lstStyle/>
          <a:p>
            <a:fld id="{0235D678-1BD3-4F1B-9E06-8FDF565E5205}" type="slidenum">
              <a:rPr lang="en-AU" smtClean="0"/>
              <a:t>4</a:t>
            </a:fld>
            <a:endParaRPr lang="en-AU"/>
          </a:p>
        </p:txBody>
      </p:sp>
    </p:spTree>
    <p:extLst>
      <p:ext uri="{BB962C8B-B14F-4D97-AF65-F5344CB8AC3E}">
        <p14:creationId xmlns:p14="http://schemas.microsoft.com/office/powerpoint/2010/main" val="32569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AU" dirty="0"/>
              <a:t>The last thing we wanted was a situation where it all fell apart and ended up like this.</a:t>
            </a:r>
          </a:p>
        </p:txBody>
      </p:sp>
      <p:sp>
        <p:nvSpPr>
          <p:cNvPr id="4" name="Slide Number Placeholder 3"/>
          <p:cNvSpPr>
            <a:spLocks noGrp="1"/>
          </p:cNvSpPr>
          <p:nvPr>
            <p:ph type="sldNum" sz="quarter" idx="5"/>
          </p:nvPr>
        </p:nvSpPr>
        <p:spPr/>
        <p:txBody>
          <a:bodyPr/>
          <a:lstStyle/>
          <a:p>
            <a:fld id="{0235D678-1BD3-4F1B-9E06-8FDF565E5205}" type="slidenum">
              <a:rPr lang="en-AU" smtClean="0"/>
              <a:t>5</a:t>
            </a:fld>
            <a:endParaRPr lang="en-AU"/>
          </a:p>
        </p:txBody>
      </p:sp>
    </p:spTree>
    <p:extLst>
      <p:ext uri="{BB962C8B-B14F-4D97-AF65-F5344CB8AC3E}">
        <p14:creationId xmlns:p14="http://schemas.microsoft.com/office/powerpoint/2010/main" val="321243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For those of you that are new, or haven’t seen it before, Adrian </a:t>
            </a:r>
            <a:r>
              <a:rPr lang="en-AU" dirty="0" err="1"/>
              <a:t>Grigorof</a:t>
            </a:r>
            <a:r>
              <a:rPr lang="en-AU" dirty="0"/>
              <a:t> and Marius </a:t>
            </a:r>
            <a:r>
              <a:rPr lang="en-AU" dirty="0" err="1"/>
              <a:t>Mocanu</a:t>
            </a:r>
            <a:r>
              <a:rPr lang="en-AU" dirty="0"/>
              <a:t> from EventID.net have a fantastic terminology mapper between platforms</a:t>
            </a:r>
          </a:p>
        </p:txBody>
      </p:sp>
      <p:sp>
        <p:nvSpPr>
          <p:cNvPr id="4" name="Slide Number Placeholder 3"/>
          <p:cNvSpPr>
            <a:spLocks noGrp="1"/>
          </p:cNvSpPr>
          <p:nvPr>
            <p:ph type="sldNum" sz="quarter" idx="5"/>
          </p:nvPr>
        </p:nvSpPr>
        <p:spPr/>
        <p:txBody>
          <a:bodyPr/>
          <a:lstStyle/>
          <a:p>
            <a:fld id="{0235D678-1BD3-4F1B-9E06-8FDF565E5205}" type="slidenum">
              <a:rPr lang="en-AU" smtClean="0"/>
              <a:t>6</a:t>
            </a:fld>
            <a:endParaRPr lang="en-AU"/>
          </a:p>
        </p:txBody>
      </p:sp>
    </p:spTree>
    <p:extLst>
      <p:ext uri="{BB962C8B-B14F-4D97-AF65-F5344CB8AC3E}">
        <p14:creationId xmlns:p14="http://schemas.microsoft.com/office/powerpoint/2010/main" val="272357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So what does the Azure cloud look like?</a:t>
            </a:r>
          </a:p>
          <a:p>
            <a:pPr marL="628650" lvl="1" indent="-171450">
              <a:buFont typeface="Arial" panose="020B0604020202020204" pitchFamily="34" charset="0"/>
              <a:buChar char="•"/>
            </a:pPr>
            <a:r>
              <a:rPr lang="en-AU" dirty="0"/>
              <a:t>You use either the portal, </a:t>
            </a:r>
            <a:r>
              <a:rPr lang="en-AU" dirty="0" err="1"/>
              <a:t>powershell</a:t>
            </a:r>
            <a:r>
              <a:rPr lang="en-AU" dirty="0"/>
              <a:t> or CLI to connect to the Microsoft Graph API</a:t>
            </a:r>
          </a:p>
          <a:p>
            <a:pPr marL="628650" lvl="1" indent="-171450">
              <a:buFont typeface="Arial" panose="020B0604020202020204" pitchFamily="34" charset="0"/>
              <a:buChar char="•"/>
            </a:pPr>
            <a:r>
              <a:rPr lang="en-AU" dirty="0"/>
              <a:t>The Microsoft Graph API authenticates you to Azure AD, and Office365</a:t>
            </a:r>
          </a:p>
          <a:p>
            <a:pPr marL="628650" lvl="1" indent="-171450">
              <a:buFont typeface="Arial" panose="020B0604020202020204" pitchFamily="34" charset="0"/>
              <a:buChar char="•"/>
            </a:pPr>
            <a:r>
              <a:rPr lang="en-AU" dirty="0"/>
              <a:t>Once authenticated, whichever action you undertake talks to Azure Resource Manager (ARM)</a:t>
            </a:r>
          </a:p>
          <a:p>
            <a:pPr marL="628650" lvl="1" indent="-171450">
              <a:buFont typeface="Arial" panose="020B0604020202020204" pitchFamily="34" charset="0"/>
              <a:buChar char="•"/>
            </a:pPr>
            <a:r>
              <a:rPr lang="en-AU" dirty="0"/>
              <a:t>The action you go to take compares against the current Global Azure policy to determine if you’re permitted</a:t>
            </a:r>
          </a:p>
          <a:p>
            <a:pPr marL="628650" lvl="1" indent="-171450">
              <a:buFont typeface="Arial" panose="020B0604020202020204" pitchFamily="34" charset="0"/>
              <a:buChar char="•"/>
            </a:pPr>
            <a:r>
              <a:rPr lang="en-AU" dirty="0"/>
              <a:t>Azure Policy can also be applied at the Resource Group level</a:t>
            </a:r>
          </a:p>
          <a:p>
            <a:pPr marL="628650" lvl="1" indent="-171450">
              <a:buFont typeface="Arial" panose="020B0604020202020204" pitchFamily="34" charset="0"/>
              <a:buChar char="•"/>
            </a:pPr>
            <a:r>
              <a:rPr lang="en-AU" dirty="0"/>
              <a:t>If you try and do something that is against the Azure Policy it triggers the Audit Policy</a:t>
            </a:r>
          </a:p>
          <a:p>
            <a:pPr marL="628650" lvl="1" indent="-171450">
              <a:buFont typeface="Arial" panose="020B0604020202020204" pitchFamily="34" charset="0"/>
              <a:buChar char="•"/>
            </a:pPr>
            <a:r>
              <a:rPr lang="en-AU" dirty="0"/>
              <a:t>All actions that have defied the Azure Policy will automatically get logged to the event log</a:t>
            </a:r>
          </a:p>
          <a:p>
            <a:pPr marL="628650" lvl="1" indent="-171450">
              <a:buFont typeface="Arial" panose="020B0604020202020204" pitchFamily="34" charset="0"/>
              <a:buChar char="•"/>
            </a:pPr>
            <a:r>
              <a:rPr lang="en-AU" dirty="0"/>
              <a:t>All ALTER/DELETE/CREATE events are logged to the Event log by default</a:t>
            </a:r>
          </a:p>
          <a:p>
            <a:pPr marL="628650" lvl="1" indent="-171450">
              <a:buFont typeface="Arial" panose="020B0604020202020204" pitchFamily="34" charset="0"/>
              <a:buChar char="•"/>
            </a:pPr>
            <a:r>
              <a:rPr lang="en-AU" dirty="0"/>
              <a:t>You can then get this to trigger an alert, execute an azure automation, which in turn can execute some code, or deploy an ARM template.</a:t>
            </a:r>
          </a:p>
          <a:p>
            <a:pPr marL="628650" lvl="1" indent="-171450">
              <a:buFont typeface="Arial" panose="020B0604020202020204" pitchFamily="34" charset="0"/>
              <a:buChar char="•"/>
            </a:pPr>
            <a:r>
              <a:rPr lang="en-AU" dirty="0"/>
              <a:t>ARM Templates are a JSON representation of an Azure resource.</a:t>
            </a:r>
          </a:p>
          <a:p>
            <a:pPr marL="628650" lvl="1" indent="-171450">
              <a:buFont typeface="Arial" panose="020B0604020202020204" pitchFamily="34" charset="0"/>
              <a:buChar char="•"/>
            </a:pPr>
            <a:r>
              <a:rPr lang="en-AU" dirty="0"/>
              <a:t>This means you can deploy things like a Network Security Group (NSG – Azure Firewall) to a resource after an alert.</a:t>
            </a:r>
          </a:p>
        </p:txBody>
      </p:sp>
      <p:sp>
        <p:nvSpPr>
          <p:cNvPr id="4" name="Slide Number Placeholder 3"/>
          <p:cNvSpPr>
            <a:spLocks noGrp="1"/>
          </p:cNvSpPr>
          <p:nvPr>
            <p:ph type="sldNum" sz="quarter" idx="5"/>
          </p:nvPr>
        </p:nvSpPr>
        <p:spPr/>
        <p:txBody>
          <a:bodyPr/>
          <a:lstStyle/>
          <a:p>
            <a:fld id="{0235D678-1BD3-4F1B-9E06-8FDF565E5205}" type="slidenum">
              <a:rPr lang="en-AU" smtClean="0"/>
              <a:t>7</a:t>
            </a:fld>
            <a:endParaRPr lang="en-AU"/>
          </a:p>
        </p:txBody>
      </p:sp>
    </p:spTree>
    <p:extLst>
      <p:ext uri="{BB962C8B-B14F-4D97-AF65-F5344CB8AC3E}">
        <p14:creationId xmlns:p14="http://schemas.microsoft.com/office/powerpoint/2010/main" val="109613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Azure consists of Tenants, Subscriptions, Resource Groups and Resources</a:t>
            </a:r>
          </a:p>
          <a:p>
            <a:pPr marL="628650" lvl="1" indent="-171450">
              <a:buFont typeface="Arial" panose="020B0604020202020204" pitchFamily="34" charset="0"/>
              <a:buChar char="•"/>
            </a:pPr>
            <a:r>
              <a:rPr lang="en-AU" dirty="0"/>
              <a:t>I’ve put the equivalent AWS terms there for those more versed in that. </a:t>
            </a:r>
          </a:p>
          <a:p>
            <a:pPr marL="628650" lvl="1" indent="-171450">
              <a:buFont typeface="Arial" panose="020B0604020202020204" pitchFamily="34" charset="0"/>
              <a:buChar char="•"/>
            </a:pPr>
            <a:r>
              <a:rPr lang="en-AU" dirty="0"/>
              <a:t>Microsoft have a handy website that literally translates AWS terms to Azure</a:t>
            </a:r>
          </a:p>
          <a:p>
            <a:pPr marL="628650" lvl="1" indent="-171450">
              <a:buFont typeface="Arial" panose="020B0604020202020204" pitchFamily="34" charset="0"/>
              <a:buChar char="•"/>
            </a:pPr>
            <a:r>
              <a:rPr lang="en-AU" dirty="0"/>
              <a:t>A resource group is just a logical grouping of many resources</a:t>
            </a:r>
          </a:p>
          <a:p>
            <a:pPr marL="628650" lvl="1" indent="-171450">
              <a:buFont typeface="Arial" panose="020B0604020202020204" pitchFamily="34" charset="0"/>
              <a:buChar char="•"/>
            </a:pPr>
            <a:r>
              <a:rPr lang="en-AU" dirty="0"/>
              <a:t>Storage</a:t>
            </a:r>
          </a:p>
          <a:p>
            <a:pPr marL="1085850" lvl="2" indent="-171450">
              <a:buFont typeface="Arial" panose="020B0604020202020204" pitchFamily="34" charset="0"/>
              <a:buChar char="•"/>
            </a:pPr>
            <a:r>
              <a:rPr lang="en-AU" dirty="0"/>
              <a:t>Managed Disks</a:t>
            </a:r>
          </a:p>
          <a:p>
            <a:pPr marL="1085850" lvl="2" indent="-171450">
              <a:buFont typeface="Arial" panose="020B0604020202020204" pitchFamily="34" charset="0"/>
              <a:buChar char="•"/>
            </a:pPr>
            <a:r>
              <a:rPr lang="en-AU" dirty="0"/>
              <a:t>File/Blob/Queue/Table</a:t>
            </a:r>
          </a:p>
          <a:p>
            <a:pPr marL="1085850" lvl="2" indent="-171450">
              <a:buFont typeface="Arial" panose="020B0604020202020204" pitchFamily="34" charset="0"/>
              <a:buChar char="•"/>
            </a:pPr>
            <a:r>
              <a:rPr lang="en-AU" dirty="0" err="1"/>
              <a:t>DataPool</a:t>
            </a:r>
            <a:endParaRPr lang="en-AU" dirty="0"/>
          </a:p>
          <a:p>
            <a:pPr marL="628650" lvl="1" indent="-171450">
              <a:buFont typeface="Arial" panose="020B0604020202020204" pitchFamily="34" charset="0"/>
              <a:buChar char="•"/>
            </a:pPr>
            <a:r>
              <a:rPr lang="en-AU" dirty="0"/>
              <a:t>Compute</a:t>
            </a:r>
          </a:p>
          <a:p>
            <a:pPr marL="1085850" lvl="2" indent="-171450">
              <a:buFont typeface="Arial" panose="020B0604020202020204" pitchFamily="34" charset="0"/>
              <a:buChar char="•"/>
            </a:pPr>
            <a:r>
              <a:rPr lang="en-AU" dirty="0"/>
              <a:t>Linux/Windows</a:t>
            </a:r>
          </a:p>
          <a:p>
            <a:pPr marL="1085850" lvl="2" indent="-171450">
              <a:buFont typeface="Arial" panose="020B0604020202020204" pitchFamily="34" charset="0"/>
              <a:buChar char="•"/>
            </a:pPr>
            <a:r>
              <a:rPr lang="en-AU" dirty="0"/>
              <a:t>PaaS Services – such as SQL</a:t>
            </a:r>
          </a:p>
          <a:p>
            <a:pPr marL="1085850" lvl="2" indent="-171450">
              <a:buFont typeface="Arial" panose="020B0604020202020204" pitchFamily="34" charset="0"/>
              <a:buChar char="•"/>
            </a:pPr>
            <a:r>
              <a:rPr lang="en-AU" dirty="0"/>
              <a:t>Azure Functions</a:t>
            </a:r>
          </a:p>
          <a:p>
            <a:pPr marL="1085850" lvl="2" indent="-171450">
              <a:buFont typeface="Arial" panose="020B0604020202020204" pitchFamily="34" charset="0"/>
              <a:buChar char="•"/>
            </a:pPr>
            <a:r>
              <a:rPr lang="en-AU" dirty="0" err="1"/>
              <a:t>LogicApps</a:t>
            </a:r>
            <a:endParaRPr lang="en-AU" dirty="0"/>
          </a:p>
          <a:p>
            <a:pPr marL="628650" lvl="1" indent="-171450">
              <a:buFont typeface="Arial" panose="020B0604020202020204" pitchFamily="34" charset="0"/>
              <a:buChar char="•"/>
            </a:pPr>
            <a:r>
              <a:rPr lang="en-AU" dirty="0"/>
              <a:t>Logs</a:t>
            </a:r>
          </a:p>
          <a:p>
            <a:pPr marL="1085850" lvl="2" indent="-171450">
              <a:buFont typeface="Arial" panose="020B0604020202020204" pitchFamily="34" charset="0"/>
              <a:buChar char="•"/>
            </a:pPr>
            <a:r>
              <a:rPr lang="en-AU" dirty="0"/>
              <a:t>Azure Security </a:t>
            </a:r>
            <a:r>
              <a:rPr lang="en-AU" dirty="0" err="1"/>
              <a:t>Center</a:t>
            </a:r>
            <a:endParaRPr lang="en-AU" dirty="0"/>
          </a:p>
          <a:p>
            <a:pPr marL="1085850" lvl="2" indent="-171450">
              <a:buFont typeface="Arial" panose="020B0604020202020204" pitchFamily="34" charset="0"/>
              <a:buChar char="•"/>
            </a:pPr>
            <a:r>
              <a:rPr lang="en-AU" dirty="0"/>
              <a:t>Azure Operations Management Suite</a:t>
            </a:r>
          </a:p>
          <a:p>
            <a:pPr marL="1085850" lvl="2" indent="-171450">
              <a:buFont typeface="Arial" panose="020B0604020202020204" pitchFamily="34" charset="0"/>
              <a:buChar char="•"/>
            </a:pPr>
            <a:r>
              <a:rPr lang="en-AU" dirty="0"/>
              <a:t>Azure Sentinel (NEW)</a:t>
            </a:r>
          </a:p>
          <a:p>
            <a:pPr marL="628650" lvl="1" indent="-171450">
              <a:buFont typeface="Arial" panose="020B0604020202020204" pitchFamily="34" charset="0"/>
              <a:buChar char="•"/>
            </a:pPr>
            <a:r>
              <a:rPr lang="en-AU" dirty="0"/>
              <a:t>Network</a:t>
            </a:r>
          </a:p>
          <a:p>
            <a:pPr marL="1085850" lvl="2" indent="-171450">
              <a:buFont typeface="Arial" panose="020B0604020202020204" pitchFamily="34" charset="0"/>
              <a:buChar char="•"/>
            </a:pPr>
            <a:r>
              <a:rPr lang="en-AU" dirty="0"/>
              <a:t>ExpressRoute – Virtual Private Networks</a:t>
            </a:r>
          </a:p>
          <a:p>
            <a:pPr marL="1085850" lvl="2" indent="-171450">
              <a:buFont typeface="Arial" panose="020B0604020202020204" pitchFamily="34" charset="0"/>
              <a:buChar char="•"/>
            </a:pPr>
            <a:r>
              <a:rPr lang="en-AU" dirty="0" err="1"/>
              <a:t>Vnets</a:t>
            </a:r>
            <a:r>
              <a:rPr lang="en-AU" dirty="0"/>
              <a:t> – Virtual Networks (typically one for a subscription, but can have more)</a:t>
            </a:r>
          </a:p>
          <a:p>
            <a:pPr marL="1085850" lvl="2" indent="-171450">
              <a:buFont typeface="Arial" panose="020B0604020202020204" pitchFamily="34" charset="0"/>
              <a:buChar char="•"/>
            </a:pPr>
            <a:r>
              <a:rPr lang="en-AU" dirty="0"/>
              <a:t>Subnets – Logical Addressing for </a:t>
            </a:r>
            <a:r>
              <a:rPr lang="en-AU" dirty="0" err="1"/>
              <a:t>Vnets</a:t>
            </a:r>
            <a:r>
              <a:rPr lang="en-AU" dirty="0"/>
              <a:t> (there’s no real concept of DHCP)</a:t>
            </a:r>
          </a:p>
          <a:p>
            <a:pPr marL="1085850" lvl="2" indent="-171450">
              <a:buFont typeface="Arial" panose="020B0604020202020204" pitchFamily="34" charset="0"/>
              <a:buChar char="•"/>
            </a:pPr>
            <a:r>
              <a:rPr lang="en-AU" dirty="0" err="1"/>
              <a:t>NetworkWatcher</a:t>
            </a:r>
            <a:endParaRPr lang="en-AU" dirty="0"/>
          </a:p>
          <a:p>
            <a:pPr marL="628650" lvl="1" indent="-171450">
              <a:buFont typeface="Arial" panose="020B0604020202020204" pitchFamily="34" charset="0"/>
              <a:buChar char="•"/>
            </a:pPr>
            <a:r>
              <a:rPr lang="en-AU" dirty="0"/>
              <a:t>Plus a bunch of Machine Learning/AI/Containers/Azure DevOps/AAD/Hybrid Services</a:t>
            </a:r>
          </a:p>
          <a:p>
            <a:pPr marL="628650" lvl="1" indent="-171450">
              <a:buFont typeface="Arial" panose="020B0604020202020204" pitchFamily="34" charset="0"/>
              <a:buChar char="•"/>
            </a:pPr>
            <a:endParaRPr lang="en-AU" dirty="0"/>
          </a:p>
          <a:p>
            <a:pPr marL="628650" lvl="1" indent="-171450">
              <a:buFont typeface="Arial" panose="020B0604020202020204" pitchFamily="34" charset="0"/>
              <a:buChar char="•"/>
            </a:pPr>
            <a:endParaRPr lang="en-AU" dirty="0"/>
          </a:p>
          <a:p>
            <a:pPr marL="628650" lvl="1"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235D678-1BD3-4F1B-9E06-8FDF565E5205}" type="slidenum">
              <a:rPr lang="en-AU" smtClean="0"/>
              <a:t>8</a:t>
            </a:fld>
            <a:endParaRPr lang="en-AU"/>
          </a:p>
        </p:txBody>
      </p:sp>
    </p:spTree>
    <p:extLst>
      <p:ext uri="{BB962C8B-B14F-4D97-AF65-F5344CB8AC3E}">
        <p14:creationId xmlns:p14="http://schemas.microsoft.com/office/powerpoint/2010/main" val="329143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AU" dirty="0"/>
              <a:t>Obviously, to understand some of the threats you need to undertake some threat modelling</a:t>
            </a:r>
          </a:p>
          <a:p>
            <a:pPr marL="628650" lvl="1" indent="-171450">
              <a:buFont typeface="Arial" panose="020B0604020202020204" pitchFamily="34" charset="0"/>
              <a:buChar char="•"/>
            </a:pPr>
            <a:r>
              <a:rPr lang="en-AU" dirty="0"/>
              <a:t>This means understanding how different parties are going to be using the cloud, and what resources they’ll use</a:t>
            </a:r>
          </a:p>
          <a:p>
            <a:pPr marL="628650" lvl="1" indent="-171450">
              <a:buFont typeface="Arial" panose="020B0604020202020204" pitchFamily="34" charset="0"/>
              <a:buChar char="•"/>
            </a:pPr>
            <a:r>
              <a:rPr lang="en-AU" dirty="0"/>
              <a:t>From this we can then focus on techniques, detections and controls</a:t>
            </a:r>
          </a:p>
          <a:p>
            <a:pPr marL="628650" lvl="1" indent="-171450">
              <a:buFont typeface="Arial" panose="020B0604020202020204" pitchFamily="34" charset="0"/>
              <a:buChar char="•"/>
            </a:pPr>
            <a:r>
              <a:rPr lang="en-AU" dirty="0"/>
              <a:t>Microsoft uses the STRIDE model (Spoofing, Tampering, Repudiation, Information </a:t>
            </a:r>
            <a:r>
              <a:rPr lang="en-AU" dirty="0" err="1"/>
              <a:t>Disclousure</a:t>
            </a:r>
            <a:r>
              <a:rPr lang="en-AU" dirty="0"/>
              <a:t>, Denial of Service and Elevation of Privileges)</a:t>
            </a:r>
          </a:p>
          <a:p>
            <a:pPr marL="628650" lvl="1" indent="-171450">
              <a:buFont typeface="Arial" panose="020B0604020202020204" pitchFamily="34" charset="0"/>
              <a:buChar char="•"/>
            </a:pPr>
            <a:r>
              <a:rPr lang="en-AU" dirty="0"/>
              <a:t>The MITRE ATT&amp;CK model is more common in the industry</a:t>
            </a:r>
          </a:p>
          <a:p>
            <a:pPr marL="1085850" lvl="2" indent="-171450">
              <a:buFont typeface="Arial" panose="020B0604020202020204" pitchFamily="34" charset="0"/>
              <a:buChar char="•"/>
            </a:pPr>
            <a:r>
              <a:rPr lang="en-AU" dirty="0"/>
              <a:t>Not a one-to-one for cloud systems, so needed to understand what techniques are missing to fill in the gaps</a:t>
            </a:r>
          </a:p>
          <a:p>
            <a:pPr marL="628650" lvl="1" indent="-171450">
              <a:buFont typeface="Arial" panose="020B0604020202020204" pitchFamily="34" charset="0"/>
              <a:buChar char="•"/>
            </a:pPr>
            <a:r>
              <a:rPr lang="en-AU" dirty="0"/>
              <a:t>The important thing we learned is that these cloud systems are continuously evolving, which means we constantly need to threat model</a:t>
            </a:r>
          </a:p>
          <a:p>
            <a:pPr marL="457200" lvl="1"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235D678-1BD3-4F1B-9E06-8FDF565E5205}" type="slidenum">
              <a:rPr lang="en-AU" smtClean="0"/>
              <a:t>9</a:t>
            </a:fld>
            <a:endParaRPr lang="en-AU"/>
          </a:p>
        </p:txBody>
      </p:sp>
    </p:spTree>
    <p:extLst>
      <p:ext uri="{BB962C8B-B14F-4D97-AF65-F5344CB8AC3E}">
        <p14:creationId xmlns:p14="http://schemas.microsoft.com/office/powerpoint/2010/main" val="140341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E8A8-1E1C-4B06-AA4E-9DE582863A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F67DA04-7887-4333-8E2E-5200F3F0E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4F692F7-9BE2-4AB8-AF55-4B791B7D07A3}"/>
              </a:ext>
            </a:extLst>
          </p:cNvPr>
          <p:cNvSpPr>
            <a:spLocks noGrp="1"/>
          </p:cNvSpPr>
          <p:nvPr>
            <p:ph type="dt" sz="half" idx="10"/>
          </p:nvPr>
        </p:nvSpPr>
        <p:spPr/>
        <p:txBody>
          <a:bodyPr/>
          <a:lstStyle/>
          <a:p>
            <a:fld id="{AAD206E4-DE57-4EC2-8470-2B38703F96EA}" type="datetimeFigureOut">
              <a:rPr lang="en-AU" smtClean="0"/>
              <a:t>04/01/2020</a:t>
            </a:fld>
            <a:endParaRPr lang="en-AU"/>
          </a:p>
        </p:txBody>
      </p:sp>
      <p:sp>
        <p:nvSpPr>
          <p:cNvPr id="5" name="Footer Placeholder 4">
            <a:extLst>
              <a:ext uri="{FF2B5EF4-FFF2-40B4-BE49-F238E27FC236}">
                <a16:creationId xmlns:a16="http://schemas.microsoft.com/office/drawing/2014/main" id="{C8197FE9-0B60-4842-A982-C41981FF2C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56D64DA-406F-401D-B341-6269AB323BAE}"/>
              </a:ext>
            </a:extLst>
          </p:cNvPr>
          <p:cNvSpPr>
            <a:spLocks noGrp="1"/>
          </p:cNvSpPr>
          <p:nvPr>
            <p:ph type="sldNum" sz="quarter" idx="12"/>
          </p:nvPr>
        </p:nvSpPr>
        <p:spPr/>
        <p:txBody>
          <a:bodyPr/>
          <a:lstStyle/>
          <a:p>
            <a:fld id="{85CF54F9-B045-4C32-A313-53D2D62C47F8}" type="slidenum">
              <a:rPr lang="en-AU" smtClean="0"/>
              <a:t>‹#›</a:t>
            </a:fld>
            <a:endParaRPr lang="en-AU"/>
          </a:p>
        </p:txBody>
      </p:sp>
    </p:spTree>
    <p:extLst>
      <p:ext uri="{BB962C8B-B14F-4D97-AF65-F5344CB8AC3E}">
        <p14:creationId xmlns:p14="http://schemas.microsoft.com/office/powerpoint/2010/main" val="381506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2A7A-4DD8-4917-BD6A-90BAF410BAD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96AC44-7CED-4EF1-B31C-7169FD7370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882D55-CFC8-4E0E-98BA-0843903E8886}"/>
              </a:ext>
            </a:extLst>
          </p:cNvPr>
          <p:cNvSpPr>
            <a:spLocks noGrp="1"/>
          </p:cNvSpPr>
          <p:nvPr>
            <p:ph type="dt" sz="half" idx="10"/>
          </p:nvPr>
        </p:nvSpPr>
        <p:spPr/>
        <p:txBody>
          <a:bodyPr/>
          <a:lstStyle/>
          <a:p>
            <a:fld id="{AAD206E4-DE57-4EC2-8470-2B38703F96EA}" type="datetimeFigureOut">
              <a:rPr lang="en-AU" smtClean="0"/>
              <a:t>04/01/2020</a:t>
            </a:fld>
            <a:endParaRPr lang="en-AU"/>
          </a:p>
        </p:txBody>
      </p:sp>
      <p:sp>
        <p:nvSpPr>
          <p:cNvPr id="5" name="Footer Placeholder 4">
            <a:extLst>
              <a:ext uri="{FF2B5EF4-FFF2-40B4-BE49-F238E27FC236}">
                <a16:creationId xmlns:a16="http://schemas.microsoft.com/office/drawing/2014/main" id="{828F5617-3008-4FD4-B1FE-E1AFA074819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99AD851-9A0F-4D2E-9919-9D2AEC3F7344}"/>
              </a:ext>
            </a:extLst>
          </p:cNvPr>
          <p:cNvSpPr>
            <a:spLocks noGrp="1"/>
          </p:cNvSpPr>
          <p:nvPr>
            <p:ph type="sldNum" sz="quarter" idx="12"/>
          </p:nvPr>
        </p:nvSpPr>
        <p:spPr/>
        <p:txBody>
          <a:bodyPr/>
          <a:lstStyle/>
          <a:p>
            <a:fld id="{85CF54F9-B045-4C32-A313-53D2D62C47F8}" type="slidenum">
              <a:rPr lang="en-AU" smtClean="0"/>
              <a:t>‹#›</a:t>
            </a:fld>
            <a:endParaRPr lang="en-AU"/>
          </a:p>
        </p:txBody>
      </p:sp>
    </p:spTree>
    <p:extLst>
      <p:ext uri="{BB962C8B-B14F-4D97-AF65-F5344CB8AC3E}">
        <p14:creationId xmlns:p14="http://schemas.microsoft.com/office/powerpoint/2010/main" val="342307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FF9244-855A-4331-A534-C74D28C7EB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344FC9A-F10D-4A8C-A480-4462138F07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710199-8E86-4ED2-86A6-52BBEEC28DDE}"/>
              </a:ext>
            </a:extLst>
          </p:cNvPr>
          <p:cNvSpPr>
            <a:spLocks noGrp="1"/>
          </p:cNvSpPr>
          <p:nvPr>
            <p:ph type="dt" sz="half" idx="10"/>
          </p:nvPr>
        </p:nvSpPr>
        <p:spPr/>
        <p:txBody>
          <a:bodyPr/>
          <a:lstStyle/>
          <a:p>
            <a:fld id="{AAD206E4-DE57-4EC2-8470-2B38703F96EA}" type="datetimeFigureOut">
              <a:rPr lang="en-AU" smtClean="0"/>
              <a:t>04/01/2020</a:t>
            </a:fld>
            <a:endParaRPr lang="en-AU"/>
          </a:p>
        </p:txBody>
      </p:sp>
      <p:sp>
        <p:nvSpPr>
          <p:cNvPr id="5" name="Footer Placeholder 4">
            <a:extLst>
              <a:ext uri="{FF2B5EF4-FFF2-40B4-BE49-F238E27FC236}">
                <a16:creationId xmlns:a16="http://schemas.microsoft.com/office/drawing/2014/main" id="{8A3FAF5B-FB17-4B89-B6B4-280FD391EA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450692-F608-45E5-AF30-2115C796381A}"/>
              </a:ext>
            </a:extLst>
          </p:cNvPr>
          <p:cNvSpPr>
            <a:spLocks noGrp="1"/>
          </p:cNvSpPr>
          <p:nvPr>
            <p:ph type="sldNum" sz="quarter" idx="12"/>
          </p:nvPr>
        </p:nvSpPr>
        <p:spPr/>
        <p:txBody>
          <a:bodyPr/>
          <a:lstStyle/>
          <a:p>
            <a:fld id="{85CF54F9-B045-4C32-A313-53D2D62C47F8}" type="slidenum">
              <a:rPr lang="en-AU" smtClean="0"/>
              <a:t>‹#›</a:t>
            </a:fld>
            <a:endParaRPr lang="en-AU"/>
          </a:p>
        </p:txBody>
      </p:sp>
    </p:spTree>
    <p:extLst>
      <p:ext uri="{BB962C8B-B14F-4D97-AF65-F5344CB8AC3E}">
        <p14:creationId xmlns:p14="http://schemas.microsoft.com/office/powerpoint/2010/main" val="362908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A9D5-CDD4-46A3-9CCE-4EBD20C77E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6DF2A74-D308-4C4C-AB30-B7126B1F3A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D1B4138-5EC2-4C55-978C-A5AF02EBE8DA}"/>
              </a:ext>
            </a:extLst>
          </p:cNvPr>
          <p:cNvSpPr>
            <a:spLocks noGrp="1"/>
          </p:cNvSpPr>
          <p:nvPr>
            <p:ph type="dt" sz="half" idx="10"/>
          </p:nvPr>
        </p:nvSpPr>
        <p:spPr/>
        <p:txBody>
          <a:bodyPr/>
          <a:lstStyle/>
          <a:p>
            <a:fld id="{AAD206E4-DE57-4EC2-8470-2B38703F96EA}" type="datetimeFigureOut">
              <a:rPr lang="en-AU" smtClean="0"/>
              <a:t>04/01/2020</a:t>
            </a:fld>
            <a:endParaRPr lang="en-AU"/>
          </a:p>
        </p:txBody>
      </p:sp>
      <p:sp>
        <p:nvSpPr>
          <p:cNvPr id="5" name="Footer Placeholder 4">
            <a:extLst>
              <a:ext uri="{FF2B5EF4-FFF2-40B4-BE49-F238E27FC236}">
                <a16:creationId xmlns:a16="http://schemas.microsoft.com/office/drawing/2014/main" id="{67601D73-F2D5-4938-AB36-5F0F32C99D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DE6B0F-5621-4C9E-944A-AE9736E78500}"/>
              </a:ext>
            </a:extLst>
          </p:cNvPr>
          <p:cNvSpPr>
            <a:spLocks noGrp="1"/>
          </p:cNvSpPr>
          <p:nvPr>
            <p:ph type="sldNum" sz="quarter" idx="12"/>
          </p:nvPr>
        </p:nvSpPr>
        <p:spPr/>
        <p:txBody>
          <a:bodyPr/>
          <a:lstStyle/>
          <a:p>
            <a:fld id="{85CF54F9-B045-4C32-A313-53D2D62C47F8}" type="slidenum">
              <a:rPr lang="en-AU" smtClean="0"/>
              <a:t>‹#›</a:t>
            </a:fld>
            <a:endParaRPr lang="en-AU"/>
          </a:p>
        </p:txBody>
      </p:sp>
    </p:spTree>
    <p:extLst>
      <p:ext uri="{BB962C8B-B14F-4D97-AF65-F5344CB8AC3E}">
        <p14:creationId xmlns:p14="http://schemas.microsoft.com/office/powerpoint/2010/main" val="398573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8969-448A-4F47-9C7E-1874B5F768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0B1B7E5-AE7F-4337-974E-ED0BAAADAA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ADEEC2-EBC9-4394-AFB0-5B0B716CD823}"/>
              </a:ext>
            </a:extLst>
          </p:cNvPr>
          <p:cNvSpPr>
            <a:spLocks noGrp="1"/>
          </p:cNvSpPr>
          <p:nvPr>
            <p:ph type="dt" sz="half" idx="10"/>
          </p:nvPr>
        </p:nvSpPr>
        <p:spPr/>
        <p:txBody>
          <a:bodyPr/>
          <a:lstStyle/>
          <a:p>
            <a:fld id="{AAD206E4-DE57-4EC2-8470-2B38703F96EA}" type="datetimeFigureOut">
              <a:rPr lang="en-AU" smtClean="0"/>
              <a:t>04/01/2020</a:t>
            </a:fld>
            <a:endParaRPr lang="en-AU"/>
          </a:p>
        </p:txBody>
      </p:sp>
      <p:sp>
        <p:nvSpPr>
          <p:cNvPr id="5" name="Footer Placeholder 4">
            <a:extLst>
              <a:ext uri="{FF2B5EF4-FFF2-40B4-BE49-F238E27FC236}">
                <a16:creationId xmlns:a16="http://schemas.microsoft.com/office/drawing/2014/main" id="{82B2EDF8-7D08-4130-AEA3-C863821E100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B3EFAC-1F15-4482-9A73-4892405566C8}"/>
              </a:ext>
            </a:extLst>
          </p:cNvPr>
          <p:cNvSpPr>
            <a:spLocks noGrp="1"/>
          </p:cNvSpPr>
          <p:nvPr>
            <p:ph type="sldNum" sz="quarter" idx="12"/>
          </p:nvPr>
        </p:nvSpPr>
        <p:spPr/>
        <p:txBody>
          <a:bodyPr/>
          <a:lstStyle/>
          <a:p>
            <a:fld id="{85CF54F9-B045-4C32-A313-53D2D62C47F8}" type="slidenum">
              <a:rPr lang="en-AU" smtClean="0"/>
              <a:t>‹#›</a:t>
            </a:fld>
            <a:endParaRPr lang="en-AU"/>
          </a:p>
        </p:txBody>
      </p:sp>
    </p:spTree>
    <p:extLst>
      <p:ext uri="{BB962C8B-B14F-4D97-AF65-F5344CB8AC3E}">
        <p14:creationId xmlns:p14="http://schemas.microsoft.com/office/powerpoint/2010/main" val="311078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48E3-790F-4B8A-ACAB-4A196A62670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4F428A9-9B37-4340-B3B7-B1C1C957A2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4048CF8-4FCC-41FF-BF82-D34DEEA9E1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0023977-E1D7-4229-AC9E-0180C9C51848}"/>
              </a:ext>
            </a:extLst>
          </p:cNvPr>
          <p:cNvSpPr>
            <a:spLocks noGrp="1"/>
          </p:cNvSpPr>
          <p:nvPr>
            <p:ph type="dt" sz="half" idx="10"/>
          </p:nvPr>
        </p:nvSpPr>
        <p:spPr/>
        <p:txBody>
          <a:bodyPr/>
          <a:lstStyle/>
          <a:p>
            <a:fld id="{AAD206E4-DE57-4EC2-8470-2B38703F96EA}" type="datetimeFigureOut">
              <a:rPr lang="en-AU" smtClean="0"/>
              <a:t>04/01/2020</a:t>
            </a:fld>
            <a:endParaRPr lang="en-AU"/>
          </a:p>
        </p:txBody>
      </p:sp>
      <p:sp>
        <p:nvSpPr>
          <p:cNvPr id="6" name="Footer Placeholder 5">
            <a:extLst>
              <a:ext uri="{FF2B5EF4-FFF2-40B4-BE49-F238E27FC236}">
                <a16:creationId xmlns:a16="http://schemas.microsoft.com/office/drawing/2014/main" id="{6FB49F8C-7A8B-4B44-B83B-05D803A532E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E50DED7-8D8E-4A85-B312-ADB3D42B9D81}"/>
              </a:ext>
            </a:extLst>
          </p:cNvPr>
          <p:cNvSpPr>
            <a:spLocks noGrp="1"/>
          </p:cNvSpPr>
          <p:nvPr>
            <p:ph type="sldNum" sz="quarter" idx="12"/>
          </p:nvPr>
        </p:nvSpPr>
        <p:spPr/>
        <p:txBody>
          <a:bodyPr/>
          <a:lstStyle/>
          <a:p>
            <a:fld id="{85CF54F9-B045-4C32-A313-53D2D62C47F8}" type="slidenum">
              <a:rPr lang="en-AU" smtClean="0"/>
              <a:t>‹#›</a:t>
            </a:fld>
            <a:endParaRPr lang="en-AU"/>
          </a:p>
        </p:txBody>
      </p:sp>
    </p:spTree>
    <p:extLst>
      <p:ext uri="{BB962C8B-B14F-4D97-AF65-F5344CB8AC3E}">
        <p14:creationId xmlns:p14="http://schemas.microsoft.com/office/powerpoint/2010/main" val="198661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80B9-5E09-43A7-BD0E-E7D00B38294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3559131-0473-4D65-953B-C566209BF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FFDCE5-E488-4D43-A51F-A70D226FBA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4875ABD-47B2-45BF-B778-726A83316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8F6A8D-60E1-4218-8526-01E03BD5DA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A22C866-FF38-4208-95B9-73E51A106F15}"/>
              </a:ext>
            </a:extLst>
          </p:cNvPr>
          <p:cNvSpPr>
            <a:spLocks noGrp="1"/>
          </p:cNvSpPr>
          <p:nvPr>
            <p:ph type="dt" sz="half" idx="10"/>
          </p:nvPr>
        </p:nvSpPr>
        <p:spPr/>
        <p:txBody>
          <a:bodyPr/>
          <a:lstStyle/>
          <a:p>
            <a:fld id="{AAD206E4-DE57-4EC2-8470-2B38703F96EA}" type="datetimeFigureOut">
              <a:rPr lang="en-AU" smtClean="0"/>
              <a:t>04/01/2020</a:t>
            </a:fld>
            <a:endParaRPr lang="en-AU"/>
          </a:p>
        </p:txBody>
      </p:sp>
      <p:sp>
        <p:nvSpPr>
          <p:cNvPr id="8" name="Footer Placeholder 7">
            <a:extLst>
              <a:ext uri="{FF2B5EF4-FFF2-40B4-BE49-F238E27FC236}">
                <a16:creationId xmlns:a16="http://schemas.microsoft.com/office/drawing/2014/main" id="{77832BC3-9EE7-4965-8E18-16261B4613C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059A05A-3FDA-4812-9A72-50073B6FE43B}"/>
              </a:ext>
            </a:extLst>
          </p:cNvPr>
          <p:cNvSpPr>
            <a:spLocks noGrp="1"/>
          </p:cNvSpPr>
          <p:nvPr>
            <p:ph type="sldNum" sz="quarter" idx="12"/>
          </p:nvPr>
        </p:nvSpPr>
        <p:spPr/>
        <p:txBody>
          <a:bodyPr/>
          <a:lstStyle/>
          <a:p>
            <a:fld id="{85CF54F9-B045-4C32-A313-53D2D62C47F8}" type="slidenum">
              <a:rPr lang="en-AU" smtClean="0"/>
              <a:t>‹#›</a:t>
            </a:fld>
            <a:endParaRPr lang="en-AU"/>
          </a:p>
        </p:txBody>
      </p:sp>
    </p:spTree>
    <p:extLst>
      <p:ext uri="{BB962C8B-B14F-4D97-AF65-F5344CB8AC3E}">
        <p14:creationId xmlns:p14="http://schemas.microsoft.com/office/powerpoint/2010/main" val="190934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2DB4-DE1B-45E8-ABED-FC3CE025F82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2AB8C41-937A-4B10-99C6-5DF0AA5436F4}"/>
              </a:ext>
            </a:extLst>
          </p:cNvPr>
          <p:cNvSpPr>
            <a:spLocks noGrp="1"/>
          </p:cNvSpPr>
          <p:nvPr>
            <p:ph type="dt" sz="half" idx="10"/>
          </p:nvPr>
        </p:nvSpPr>
        <p:spPr/>
        <p:txBody>
          <a:bodyPr/>
          <a:lstStyle/>
          <a:p>
            <a:fld id="{AAD206E4-DE57-4EC2-8470-2B38703F96EA}" type="datetimeFigureOut">
              <a:rPr lang="en-AU" smtClean="0"/>
              <a:t>04/01/2020</a:t>
            </a:fld>
            <a:endParaRPr lang="en-AU"/>
          </a:p>
        </p:txBody>
      </p:sp>
      <p:sp>
        <p:nvSpPr>
          <p:cNvPr id="4" name="Footer Placeholder 3">
            <a:extLst>
              <a:ext uri="{FF2B5EF4-FFF2-40B4-BE49-F238E27FC236}">
                <a16:creationId xmlns:a16="http://schemas.microsoft.com/office/drawing/2014/main" id="{DA645392-B468-437F-9849-D3760ECC905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F9178E7-20A1-437D-97EE-FF2FB98318C1}"/>
              </a:ext>
            </a:extLst>
          </p:cNvPr>
          <p:cNvSpPr>
            <a:spLocks noGrp="1"/>
          </p:cNvSpPr>
          <p:nvPr>
            <p:ph type="sldNum" sz="quarter" idx="12"/>
          </p:nvPr>
        </p:nvSpPr>
        <p:spPr/>
        <p:txBody>
          <a:bodyPr/>
          <a:lstStyle/>
          <a:p>
            <a:fld id="{85CF54F9-B045-4C32-A313-53D2D62C47F8}" type="slidenum">
              <a:rPr lang="en-AU" smtClean="0"/>
              <a:t>‹#›</a:t>
            </a:fld>
            <a:endParaRPr lang="en-AU"/>
          </a:p>
        </p:txBody>
      </p:sp>
    </p:spTree>
    <p:extLst>
      <p:ext uri="{BB962C8B-B14F-4D97-AF65-F5344CB8AC3E}">
        <p14:creationId xmlns:p14="http://schemas.microsoft.com/office/powerpoint/2010/main" val="354190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55A94-7D6F-40A1-B818-CB17CF3744D1}"/>
              </a:ext>
            </a:extLst>
          </p:cNvPr>
          <p:cNvSpPr>
            <a:spLocks noGrp="1"/>
          </p:cNvSpPr>
          <p:nvPr>
            <p:ph type="dt" sz="half" idx="10"/>
          </p:nvPr>
        </p:nvSpPr>
        <p:spPr/>
        <p:txBody>
          <a:bodyPr/>
          <a:lstStyle/>
          <a:p>
            <a:fld id="{AAD206E4-DE57-4EC2-8470-2B38703F96EA}" type="datetimeFigureOut">
              <a:rPr lang="en-AU" smtClean="0"/>
              <a:t>04/01/2020</a:t>
            </a:fld>
            <a:endParaRPr lang="en-AU"/>
          </a:p>
        </p:txBody>
      </p:sp>
      <p:sp>
        <p:nvSpPr>
          <p:cNvPr id="3" name="Footer Placeholder 2">
            <a:extLst>
              <a:ext uri="{FF2B5EF4-FFF2-40B4-BE49-F238E27FC236}">
                <a16:creationId xmlns:a16="http://schemas.microsoft.com/office/drawing/2014/main" id="{400154BA-E9FD-48CA-AC39-C7366E072EB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ED8A469-C559-4076-8E44-EB88A4E4A288}"/>
              </a:ext>
            </a:extLst>
          </p:cNvPr>
          <p:cNvSpPr>
            <a:spLocks noGrp="1"/>
          </p:cNvSpPr>
          <p:nvPr>
            <p:ph type="sldNum" sz="quarter" idx="12"/>
          </p:nvPr>
        </p:nvSpPr>
        <p:spPr/>
        <p:txBody>
          <a:bodyPr/>
          <a:lstStyle/>
          <a:p>
            <a:fld id="{85CF54F9-B045-4C32-A313-53D2D62C47F8}" type="slidenum">
              <a:rPr lang="en-AU" smtClean="0"/>
              <a:t>‹#›</a:t>
            </a:fld>
            <a:endParaRPr lang="en-AU"/>
          </a:p>
        </p:txBody>
      </p:sp>
    </p:spTree>
    <p:extLst>
      <p:ext uri="{BB962C8B-B14F-4D97-AF65-F5344CB8AC3E}">
        <p14:creationId xmlns:p14="http://schemas.microsoft.com/office/powerpoint/2010/main" val="104597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7F68-0F61-4CFF-875D-F8D5FBD3F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5B5BC3A-D2DA-447F-9313-147546331D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F8314AE-1E2A-4001-84BC-6D02C87E5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508F6A-EB52-466C-808D-13DBF3DF119D}"/>
              </a:ext>
            </a:extLst>
          </p:cNvPr>
          <p:cNvSpPr>
            <a:spLocks noGrp="1"/>
          </p:cNvSpPr>
          <p:nvPr>
            <p:ph type="dt" sz="half" idx="10"/>
          </p:nvPr>
        </p:nvSpPr>
        <p:spPr/>
        <p:txBody>
          <a:bodyPr/>
          <a:lstStyle/>
          <a:p>
            <a:fld id="{AAD206E4-DE57-4EC2-8470-2B38703F96EA}" type="datetimeFigureOut">
              <a:rPr lang="en-AU" smtClean="0"/>
              <a:t>04/01/2020</a:t>
            </a:fld>
            <a:endParaRPr lang="en-AU"/>
          </a:p>
        </p:txBody>
      </p:sp>
      <p:sp>
        <p:nvSpPr>
          <p:cNvPr id="6" name="Footer Placeholder 5">
            <a:extLst>
              <a:ext uri="{FF2B5EF4-FFF2-40B4-BE49-F238E27FC236}">
                <a16:creationId xmlns:a16="http://schemas.microsoft.com/office/drawing/2014/main" id="{946FB9FE-D928-4134-86FE-DEF19712D26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F05E1E6-60A1-465F-9CB3-C0FA8FA95BA2}"/>
              </a:ext>
            </a:extLst>
          </p:cNvPr>
          <p:cNvSpPr>
            <a:spLocks noGrp="1"/>
          </p:cNvSpPr>
          <p:nvPr>
            <p:ph type="sldNum" sz="quarter" idx="12"/>
          </p:nvPr>
        </p:nvSpPr>
        <p:spPr/>
        <p:txBody>
          <a:bodyPr/>
          <a:lstStyle/>
          <a:p>
            <a:fld id="{85CF54F9-B045-4C32-A313-53D2D62C47F8}" type="slidenum">
              <a:rPr lang="en-AU" smtClean="0"/>
              <a:t>‹#›</a:t>
            </a:fld>
            <a:endParaRPr lang="en-AU"/>
          </a:p>
        </p:txBody>
      </p:sp>
    </p:spTree>
    <p:extLst>
      <p:ext uri="{BB962C8B-B14F-4D97-AF65-F5344CB8AC3E}">
        <p14:creationId xmlns:p14="http://schemas.microsoft.com/office/powerpoint/2010/main" val="286778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D221-E51F-4D3B-B7AE-180FE22C2C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A1DCCF2-95F0-4B99-A15E-124794C3D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910FD4D-764C-4E68-980C-E501C6527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E3A83C-C4D8-4500-87B7-F4557BEC1E86}"/>
              </a:ext>
            </a:extLst>
          </p:cNvPr>
          <p:cNvSpPr>
            <a:spLocks noGrp="1"/>
          </p:cNvSpPr>
          <p:nvPr>
            <p:ph type="dt" sz="half" idx="10"/>
          </p:nvPr>
        </p:nvSpPr>
        <p:spPr/>
        <p:txBody>
          <a:bodyPr/>
          <a:lstStyle/>
          <a:p>
            <a:fld id="{AAD206E4-DE57-4EC2-8470-2B38703F96EA}" type="datetimeFigureOut">
              <a:rPr lang="en-AU" smtClean="0"/>
              <a:t>04/01/2020</a:t>
            </a:fld>
            <a:endParaRPr lang="en-AU"/>
          </a:p>
        </p:txBody>
      </p:sp>
      <p:sp>
        <p:nvSpPr>
          <p:cNvPr id="6" name="Footer Placeholder 5">
            <a:extLst>
              <a:ext uri="{FF2B5EF4-FFF2-40B4-BE49-F238E27FC236}">
                <a16:creationId xmlns:a16="http://schemas.microsoft.com/office/drawing/2014/main" id="{06596B2E-5AA1-4EFB-9795-C3728BA6EE8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4DD46A6-C645-4090-8542-F9832B8BB635}"/>
              </a:ext>
            </a:extLst>
          </p:cNvPr>
          <p:cNvSpPr>
            <a:spLocks noGrp="1"/>
          </p:cNvSpPr>
          <p:nvPr>
            <p:ph type="sldNum" sz="quarter" idx="12"/>
          </p:nvPr>
        </p:nvSpPr>
        <p:spPr/>
        <p:txBody>
          <a:bodyPr/>
          <a:lstStyle/>
          <a:p>
            <a:fld id="{85CF54F9-B045-4C32-A313-53D2D62C47F8}" type="slidenum">
              <a:rPr lang="en-AU" smtClean="0"/>
              <a:t>‹#›</a:t>
            </a:fld>
            <a:endParaRPr lang="en-AU"/>
          </a:p>
        </p:txBody>
      </p:sp>
    </p:spTree>
    <p:extLst>
      <p:ext uri="{BB962C8B-B14F-4D97-AF65-F5344CB8AC3E}">
        <p14:creationId xmlns:p14="http://schemas.microsoft.com/office/powerpoint/2010/main" val="213576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CFB37-AE81-485A-AF39-F541FB7B2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1DFE58-7574-4B8B-99E0-56B1ABAE4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C0DA27-3895-43CF-B2F7-A886FC2CA7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206E4-DE57-4EC2-8470-2B38703F96EA}" type="datetimeFigureOut">
              <a:rPr lang="en-AU" smtClean="0"/>
              <a:t>04/01/2020</a:t>
            </a:fld>
            <a:endParaRPr lang="en-AU"/>
          </a:p>
        </p:txBody>
      </p:sp>
      <p:sp>
        <p:nvSpPr>
          <p:cNvPr id="5" name="Footer Placeholder 4">
            <a:extLst>
              <a:ext uri="{FF2B5EF4-FFF2-40B4-BE49-F238E27FC236}">
                <a16:creationId xmlns:a16="http://schemas.microsoft.com/office/drawing/2014/main" id="{89FE6574-A98C-4682-8C0C-0D899C6E9E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92ECCBB-6727-4BF2-965A-43C0CA9CC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F54F9-B045-4C32-A313-53D2D62C47F8}" type="slidenum">
              <a:rPr lang="en-AU" smtClean="0"/>
              <a:t>‹#›</a:t>
            </a:fld>
            <a:endParaRPr lang="en-AU"/>
          </a:p>
        </p:txBody>
      </p:sp>
    </p:spTree>
    <p:extLst>
      <p:ext uri="{BB962C8B-B14F-4D97-AF65-F5344CB8AC3E}">
        <p14:creationId xmlns:p14="http://schemas.microsoft.com/office/powerpoint/2010/main" val="2949443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E0D2A-5A69-4906-8D0E-800398E6BC36}"/>
              </a:ext>
            </a:extLst>
          </p:cNvPr>
          <p:cNvSpPr>
            <a:spLocks noGrp="1"/>
          </p:cNvSpPr>
          <p:nvPr>
            <p:ph type="ctrTitle"/>
          </p:nvPr>
        </p:nvSpPr>
        <p:spPr/>
        <p:txBody>
          <a:bodyPr>
            <a:normAutofit/>
          </a:bodyPr>
          <a:lstStyle/>
          <a:p>
            <a:r>
              <a:rPr lang="en-AU" sz="12800" dirty="0">
                <a:solidFill>
                  <a:schemeClr val="bg1"/>
                </a:solidFill>
                <a:latin typeface="Tuesday Night" panose="00000500000000000000" pitchFamily="50" charset="0"/>
              </a:rPr>
              <a:t>Electric Blue</a:t>
            </a:r>
          </a:p>
        </p:txBody>
      </p:sp>
      <p:sp>
        <p:nvSpPr>
          <p:cNvPr id="4" name="Subtitle 3">
            <a:extLst>
              <a:ext uri="{FF2B5EF4-FFF2-40B4-BE49-F238E27FC236}">
                <a16:creationId xmlns:a16="http://schemas.microsoft.com/office/drawing/2014/main" id="{8CCFD89F-3C6C-4D14-92E0-259EE557DFFB}"/>
              </a:ext>
            </a:extLst>
          </p:cNvPr>
          <p:cNvSpPr>
            <a:spLocks noGrp="1"/>
          </p:cNvSpPr>
          <p:nvPr>
            <p:ph type="subTitle" idx="1"/>
          </p:nvPr>
        </p:nvSpPr>
        <p:spPr>
          <a:xfrm>
            <a:off x="1524000" y="4284049"/>
            <a:ext cx="9144000" cy="495080"/>
          </a:xfrm>
        </p:spPr>
        <p:txBody>
          <a:bodyPr>
            <a:normAutofit fontScale="92500" lnSpcReduction="20000"/>
          </a:bodyPr>
          <a:lstStyle/>
          <a:p>
            <a:r>
              <a:rPr lang="en-AU" sz="4000" dirty="0">
                <a:solidFill>
                  <a:srgbClr val="90D1F9"/>
                </a:solidFill>
                <a:latin typeface="Kozuka Gothic Pr6N R" panose="020B0400000000000000" pitchFamily="34" charset="-128"/>
                <a:ea typeface="Kozuka Gothic Pr6N R" panose="020B0400000000000000" pitchFamily="34" charset="-128"/>
              </a:rPr>
              <a:t>Lessons from a Blue team securing Azure</a:t>
            </a:r>
          </a:p>
          <a:p>
            <a:endParaRPr lang="en-AU" dirty="0">
              <a:solidFill>
                <a:srgbClr val="90D1F9"/>
              </a:solidFill>
              <a:latin typeface="Kozuka Gothic Pr6N R" panose="020B0400000000000000" pitchFamily="34" charset="-128"/>
              <a:ea typeface="Kozuka Gothic Pr6N R" panose="020B0400000000000000" pitchFamily="34" charset="-128"/>
            </a:endParaRPr>
          </a:p>
        </p:txBody>
      </p:sp>
    </p:spTree>
    <p:extLst>
      <p:ext uri="{BB962C8B-B14F-4D97-AF65-F5344CB8AC3E}">
        <p14:creationId xmlns:p14="http://schemas.microsoft.com/office/powerpoint/2010/main" val="71307203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910735"/>
            <a:ext cx="10515600" cy="34086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15100" dirty="0">
                <a:solidFill>
                  <a:schemeClr val="bg1"/>
                </a:solidFill>
                <a:latin typeface="Tuesday Night" panose="00000500000000000000" pitchFamily="50" charset="0"/>
              </a:rPr>
              <a:t>Identity is King</a:t>
            </a:r>
            <a:endParaRPr lang="en-AU" sz="15100" dirty="0">
              <a:solidFill>
                <a:srgbClr val="90D1F9"/>
              </a:solidFill>
              <a:latin typeface="Perfect DOS VGA 437 Win" panose="02000009000000000000" pitchFamily="49"/>
            </a:endParaRPr>
          </a:p>
        </p:txBody>
      </p:sp>
    </p:spTree>
    <p:extLst>
      <p:ext uri="{BB962C8B-B14F-4D97-AF65-F5344CB8AC3E}">
        <p14:creationId xmlns:p14="http://schemas.microsoft.com/office/powerpoint/2010/main" val="3300635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Recon &amp; Initial Access</a:t>
            </a:r>
          </a:p>
        </p:txBody>
      </p:sp>
      <p:sp>
        <p:nvSpPr>
          <p:cNvPr id="4" name="Content Placeholder 2">
            <a:extLst>
              <a:ext uri="{FF2B5EF4-FFF2-40B4-BE49-F238E27FC236}">
                <a16:creationId xmlns:a16="http://schemas.microsoft.com/office/drawing/2014/main" id="{94D6D0AD-5D05-441E-B668-F8EA3B6AA10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Hybrid Access – Your own network can be access vector</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Azure Active Directory</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Huge amount of OneDrive Phishing</a:t>
            </a: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Multi-Factor Authentication is a must</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Public Git Repos</a:t>
            </a: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t>
            </a:r>
            <a:r>
              <a:rPr lang="en-AU" dirty="0" err="1">
                <a:solidFill>
                  <a:schemeClr val="bg1"/>
                </a:solidFill>
                <a:latin typeface="Kozuka Gothic Pr6N R" panose="020B0400000000000000" pitchFamily="34" charset="-128"/>
                <a:ea typeface="Kozuka Gothic Pr6N R" panose="020B0400000000000000" pitchFamily="34" charset="-128"/>
              </a:rPr>
              <a:t>publishsettings</a:t>
            </a:r>
            <a:endParaRPr lang="en-AU" dirty="0">
              <a:solidFill>
                <a:schemeClr val="bg1"/>
              </a:solidFill>
              <a:latin typeface="Kozuka Gothic Pr6N R" panose="020B0400000000000000" pitchFamily="34" charset="-128"/>
              <a:ea typeface="Kozuka Gothic Pr6N R" panose="020B0400000000000000" pitchFamily="34" charset="-128"/>
            </a:endParaRPr>
          </a:p>
          <a:p>
            <a:pPr marL="800100" lvl="1" indent="-342900" algn="l">
              <a:buFont typeface="Arial" panose="020B0604020202020204" pitchFamily="34" charset="0"/>
              <a:buChar char="•"/>
            </a:pPr>
            <a:r>
              <a:rPr lang="en-AU" dirty="0" err="1">
                <a:solidFill>
                  <a:schemeClr val="bg1"/>
                </a:solidFill>
                <a:latin typeface="Kozuka Gothic Pr6N R" panose="020B0400000000000000" pitchFamily="34" charset="-128"/>
                <a:ea typeface="Kozuka Gothic Pr6N R" panose="020B0400000000000000" pitchFamily="34" charset="-128"/>
              </a:rPr>
              <a:t>Web.config</a:t>
            </a:r>
            <a:endParaRPr lang="en-AU" dirty="0">
              <a:solidFill>
                <a:schemeClr val="bg1"/>
              </a:solidFill>
              <a:latin typeface="Kozuka Gothic Pr6N R" panose="020B0400000000000000" pitchFamily="34" charset="-128"/>
              <a:ea typeface="Kozuka Gothic Pr6N R" panose="020B0400000000000000" pitchFamily="34" charset="-128"/>
            </a:endParaRPr>
          </a:p>
          <a:p>
            <a:pPr marL="800100" lvl="1" indent="-342900" algn="l">
              <a:buFont typeface="Arial" panose="020B0604020202020204" pitchFamily="34" charset="0"/>
              <a:buChar char="•"/>
            </a:pPr>
            <a:r>
              <a:rPr lang="en-AU" dirty="0" err="1">
                <a:solidFill>
                  <a:schemeClr val="bg1"/>
                </a:solidFill>
                <a:latin typeface="Kozuka Gothic Pr6N R" panose="020B0400000000000000" pitchFamily="34" charset="-128"/>
                <a:ea typeface="Kozuka Gothic Pr6N R" panose="020B0400000000000000" pitchFamily="34" charset="-128"/>
              </a:rPr>
              <a:t>App.config</a:t>
            </a:r>
            <a:endParaRPr lang="en-AU" dirty="0">
              <a:solidFill>
                <a:schemeClr val="bg1"/>
              </a:solidFill>
              <a:latin typeface="Kozuka Gothic Pr6N R" panose="020B0400000000000000" pitchFamily="34" charset="-128"/>
              <a:ea typeface="Kozuka Gothic Pr6N R" panose="020B0400000000000000" pitchFamily="34" charset="-128"/>
            </a:endParaRP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SAS Tokens</a:t>
            </a:r>
          </a:p>
        </p:txBody>
      </p:sp>
    </p:spTree>
    <p:extLst>
      <p:ext uri="{BB962C8B-B14F-4D97-AF65-F5344CB8AC3E}">
        <p14:creationId xmlns:p14="http://schemas.microsoft.com/office/powerpoint/2010/main" val="354425754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Recon &amp; Initial Access</a:t>
            </a:r>
          </a:p>
        </p:txBody>
      </p:sp>
      <p:sp>
        <p:nvSpPr>
          <p:cNvPr id="4" name="Content Placeholder 2">
            <a:extLst>
              <a:ext uri="{FF2B5EF4-FFF2-40B4-BE49-F238E27FC236}">
                <a16:creationId xmlns:a16="http://schemas.microsoft.com/office/drawing/2014/main" id="{94D6D0AD-5D05-441E-B668-F8EA3B6AA10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By Default storage resources are anonymously internet accessible.</a:t>
            </a: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http://mystorageaccount.blob.core.windows.net</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The CI/CD pipeline is also a vector </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Azure Magic Backplane addresses:</a:t>
            </a: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169.254.169.254 – Hypervisor Metadata Endpoint</a:t>
            </a: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168.63.129.16 – DNS and Azure health probes</a:t>
            </a: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23.102.135.246 – KMS and License  Activation</a:t>
            </a:r>
            <a:endParaRPr lang="en-AU" dirty="0"/>
          </a:p>
          <a:p>
            <a:pPr marL="800100" lvl="1" indent="-342900" algn="l">
              <a:buFont typeface="Arial" panose="020B0604020202020204" pitchFamily="34" charset="0"/>
              <a:buChar char="•"/>
            </a:pPr>
            <a:endParaRPr lang="en-AU" dirty="0">
              <a:solidFill>
                <a:schemeClr val="bg1"/>
              </a:solidFill>
              <a:latin typeface="Kozuka Gothic Pr6N R" panose="020B0400000000000000" pitchFamily="34" charset="-128"/>
              <a:ea typeface="Kozuka Gothic Pr6N R" panose="020B0400000000000000" pitchFamily="34" charset="-128"/>
            </a:endParaRPr>
          </a:p>
        </p:txBody>
      </p:sp>
    </p:spTree>
    <p:extLst>
      <p:ext uri="{BB962C8B-B14F-4D97-AF65-F5344CB8AC3E}">
        <p14:creationId xmlns:p14="http://schemas.microsoft.com/office/powerpoint/2010/main" val="355490301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Execution &amp; Persistence</a:t>
            </a:r>
          </a:p>
        </p:txBody>
      </p:sp>
      <p:sp>
        <p:nvSpPr>
          <p:cNvPr id="4" name="Content Placeholder 2">
            <a:extLst>
              <a:ext uri="{FF2B5EF4-FFF2-40B4-BE49-F238E27FC236}">
                <a16:creationId xmlns:a16="http://schemas.microsoft.com/office/drawing/2014/main" id="{88474522-3413-4E69-9A25-0C9134896E0A}"/>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Azure Automation allows you to deploy </a:t>
            </a:r>
            <a:r>
              <a:rPr lang="en-AU" dirty="0" err="1">
                <a:solidFill>
                  <a:schemeClr val="bg1"/>
                </a:solidFill>
                <a:latin typeface="Kozuka Gothic Pr6N R" panose="020B0400000000000000" pitchFamily="34" charset="-128"/>
                <a:ea typeface="Kozuka Gothic Pr6N R" panose="020B0400000000000000" pitchFamily="34" charset="-128"/>
              </a:rPr>
              <a:t>powershell</a:t>
            </a:r>
            <a:r>
              <a:rPr lang="en-AU" dirty="0">
                <a:solidFill>
                  <a:schemeClr val="bg1"/>
                </a:solidFill>
                <a:latin typeface="Kozuka Gothic Pr6N R" panose="020B0400000000000000" pitchFamily="34" charset="-128"/>
                <a:ea typeface="Kozuka Gothic Pr6N R" panose="020B0400000000000000" pitchFamily="34" charset="-128"/>
              </a:rPr>
              <a:t> DSC code to all hosts in a subscription</a:t>
            </a: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Including AWS and On-Site hosts</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Azure Functions (AWS Lambda) </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Azure Templates and Golden Images</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Storage Accounts are a common choice for storing malicious content</a:t>
            </a:r>
          </a:p>
        </p:txBody>
      </p:sp>
    </p:spTree>
    <p:extLst>
      <p:ext uri="{BB962C8B-B14F-4D97-AF65-F5344CB8AC3E}">
        <p14:creationId xmlns:p14="http://schemas.microsoft.com/office/powerpoint/2010/main" val="18294682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Challenges</a:t>
            </a:r>
          </a:p>
        </p:txBody>
      </p:sp>
      <p:sp>
        <p:nvSpPr>
          <p:cNvPr id="4" name="Content Placeholder 2">
            <a:extLst>
              <a:ext uri="{FF2B5EF4-FFF2-40B4-BE49-F238E27FC236}">
                <a16:creationId xmlns:a16="http://schemas.microsoft.com/office/drawing/2014/main" id="{88474522-3413-4E69-9A25-0C9134896E0A}"/>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Understanding the terminology, capabilities and architecture</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Tailoring a security program to take advantage of existing tools</a:t>
            </a: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Forensics and IR Procedures and Tools</a:t>
            </a: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Developing code</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Ensuring you have the correct policy set</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Ensuring access and permissions are correct</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Constantly Evolving environment</a:t>
            </a:r>
          </a:p>
          <a:p>
            <a:pPr marL="342900" indent="-342900" algn="l">
              <a:buFont typeface="Arial" panose="020B0604020202020204" pitchFamily="34" charset="0"/>
              <a:buChar char="•"/>
            </a:pPr>
            <a:endParaRPr lang="en-AU" dirty="0">
              <a:solidFill>
                <a:schemeClr val="bg1"/>
              </a:solidFill>
              <a:latin typeface="Kozuka Gothic Pr6N R" panose="020B0400000000000000" pitchFamily="34" charset="-128"/>
              <a:ea typeface="Kozuka Gothic Pr6N R" panose="020B0400000000000000" pitchFamily="34" charset="-128"/>
            </a:endParaRPr>
          </a:p>
        </p:txBody>
      </p:sp>
    </p:spTree>
    <p:extLst>
      <p:ext uri="{BB962C8B-B14F-4D97-AF65-F5344CB8AC3E}">
        <p14:creationId xmlns:p14="http://schemas.microsoft.com/office/powerpoint/2010/main" val="317472970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Constantly Evolving</a:t>
            </a:r>
          </a:p>
        </p:txBody>
      </p:sp>
      <p:sp>
        <p:nvSpPr>
          <p:cNvPr id="4" name="Content Placeholder 2">
            <a:extLst>
              <a:ext uri="{FF2B5EF4-FFF2-40B4-BE49-F238E27FC236}">
                <a16:creationId xmlns:a16="http://schemas.microsoft.com/office/drawing/2014/main" id="{86D327A5-7F9A-4AF8-8D50-40A6D91DAB31}"/>
              </a:ext>
            </a:extLst>
          </p:cNvPr>
          <p:cNvSpPr txBox="1">
            <a:spLocks/>
          </p:cNvSpPr>
          <p:nvPr/>
        </p:nvSpPr>
        <p:spPr>
          <a:xfrm>
            <a:off x="686642" y="5405569"/>
            <a:ext cx="4855329" cy="8320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latin typeface="Kozuka Gothic Pr6N R" panose="020B0400000000000000" pitchFamily="34" charset="-128"/>
                <a:ea typeface="Kozuka Gothic Pr6N R" panose="020B0400000000000000" pitchFamily="34" charset="-128"/>
              </a:rPr>
              <a:t>Azure Sentinel</a:t>
            </a:r>
          </a:p>
          <a:p>
            <a:pPr marL="342900" indent="-342900" algn="l">
              <a:buFont typeface="Arial" panose="020B0604020202020204" pitchFamily="34" charset="0"/>
              <a:buChar char="•"/>
            </a:pPr>
            <a:endParaRPr lang="en-AU" dirty="0">
              <a:solidFill>
                <a:schemeClr val="bg1"/>
              </a:solidFill>
              <a:latin typeface="Kozuka Gothic Pr6N R" panose="020B0400000000000000" pitchFamily="34" charset="-128"/>
              <a:ea typeface="Kozuka Gothic Pr6N R" panose="020B0400000000000000" pitchFamily="34" charset="-128"/>
            </a:endParaRPr>
          </a:p>
        </p:txBody>
      </p:sp>
      <p:sp>
        <p:nvSpPr>
          <p:cNvPr id="6" name="Content Placeholder 2">
            <a:extLst>
              <a:ext uri="{FF2B5EF4-FFF2-40B4-BE49-F238E27FC236}">
                <a16:creationId xmlns:a16="http://schemas.microsoft.com/office/drawing/2014/main" id="{1ACB6D59-3FF9-43AA-8DBE-D0564B40E7E8}"/>
              </a:ext>
            </a:extLst>
          </p:cNvPr>
          <p:cNvSpPr txBox="1">
            <a:spLocks/>
          </p:cNvSpPr>
          <p:nvPr/>
        </p:nvSpPr>
        <p:spPr>
          <a:xfrm>
            <a:off x="6498471" y="5405569"/>
            <a:ext cx="4855329" cy="8320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latin typeface="Kozuka Gothic Pr6N R" panose="020B0400000000000000" pitchFamily="34" charset="-128"/>
                <a:ea typeface="Kozuka Gothic Pr6N R" panose="020B0400000000000000" pitchFamily="34" charset="-128"/>
              </a:rPr>
              <a:t>Azure ATP – Threat and Vulnerability</a:t>
            </a:r>
          </a:p>
          <a:p>
            <a:pPr marL="342900" indent="-342900">
              <a:buFont typeface="Arial" panose="020B0604020202020204" pitchFamily="34" charset="0"/>
              <a:buChar char="•"/>
            </a:pPr>
            <a:endParaRPr lang="en-AU" dirty="0">
              <a:solidFill>
                <a:schemeClr val="bg1"/>
              </a:solidFill>
              <a:latin typeface="Kozuka Gothic Pr6N R" panose="020B0400000000000000" pitchFamily="34" charset="-128"/>
              <a:ea typeface="Kozuka Gothic Pr6N R" panose="020B0400000000000000" pitchFamily="34" charset="-128"/>
            </a:endParaRPr>
          </a:p>
        </p:txBody>
      </p:sp>
      <p:pic>
        <p:nvPicPr>
          <p:cNvPr id="7" name="Picture 6">
            <a:extLst>
              <a:ext uri="{FF2B5EF4-FFF2-40B4-BE49-F238E27FC236}">
                <a16:creationId xmlns:a16="http://schemas.microsoft.com/office/drawing/2014/main" id="{9045E240-7CDD-43A2-AE5D-9688BCB99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048" y="1756889"/>
            <a:ext cx="5845540" cy="3344221"/>
          </a:xfrm>
          <a:prstGeom prst="rect">
            <a:avLst/>
          </a:prstGeom>
        </p:spPr>
      </p:pic>
      <p:pic>
        <p:nvPicPr>
          <p:cNvPr id="9" name="Picture 8">
            <a:extLst>
              <a:ext uri="{FF2B5EF4-FFF2-40B4-BE49-F238E27FC236}">
                <a16:creationId xmlns:a16="http://schemas.microsoft.com/office/drawing/2014/main" id="{6403A853-3D4B-4AA4-A275-482C0C0A5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95" y="1756888"/>
            <a:ext cx="5955621" cy="3344221"/>
          </a:xfrm>
          <a:prstGeom prst="rect">
            <a:avLst/>
          </a:prstGeom>
        </p:spPr>
      </p:pic>
    </p:spTree>
    <p:extLst>
      <p:ext uri="{BB962C8B-B14F-4D97-AF65-F5344CB8AC3E}">
        <p14:creationId xmlns:p14="http://schemas.microsoft.com/office/powerpoint/2010/main" val="1030163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Problems</a:t>
            </a:r>
          </a:p>
        </p:txBody>
      </p:sp>
      <p:sp>
        <p:nvSpPr>
          <p:cNvPr id="4" name="Content Placeholder 2">
            <a:extLst>
              <a:ext uri="{FF2B5EF4-FFF2-40B4-BE49-F238E27FC236}">
                <a16:creationId xmlns:a16="http://schemas.microsoft.com/office/drawing/2014/main" id="{86D327A5-7F9A-4AF8-8D50-40A6D91DAB31}"/>
              </a:ext>
            </a:extLst>
          </p:cNvPr>
          <p:cNvSpPr txBox="1">
            <a:spLocks/>
          </p:cNvSpPr>
          <p:nvPr/>
        </p:nvSpPr>
        <p:spPr>
          <a:xfrm>
            <a:off x="686642" y="188624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Windows Defender vs. Microsoft Monitoring Agent</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How can you monitor PaaS services?</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 broad breadth of ever evolving services and features</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Reliance on Machine Learning</a:t>
            </a: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2-Week Window for Machine Learning Baseline</a:t>
            </a:r>
          </a:p>
          <a:p>
            <a:pPr marL="342900" indent="-342900" algn="l">
              <a:buFont typeface="Arial" panose="020B0604020202020204" pitchFamily="34" charset="0"/>
              <a:buChar char="•"/>
            </a:pPr>
            <a:endParaRPr lang="en-AU" dirty="0">
              <a:solidFill>
                <a:schemeClr val="bg1"/>
              </a:solidFill>
              <a:latin typeface="Kozuka Gothic Pr6N R" panose="020B0400000000000000" pitchFamily="34" charset="-128"/>
              <a:ea typeface="Kozuka Gothic Pr6N R" panose="020B0400000000000000" pitchFamily="34" charset="-128"/>
            </a:endParaRPr>
          </a:p>
        </p:txBody>
      </p:sp>
    </p:spTree>
    <p:extLst>
      <p:ext uri="{BB962C8B-B14F-4D97-AF65-F5344CB8AC3E}">
        <p14:creationId xmlns:p14="http://schemas.microsoft.com/office/powerpoint/2010/main" val="9053242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Solutions</a:t>
            </a:r>
          </a:p>
        </p:txBody>
      </p:sp>
      <p:sp>
        <p:nvSpPr>
          <p:cNvPr id="4" name="Content Placeholder 2">
            <a:extLst>
              <a:ext uri="{FF2B5EF4-FFF2-40B4-BE49-F238E27FC236}">
                <a16:creationId xmlns:a16="http://schemas.microsoft.com/office/drawing/2014/main" id="{86D327A5-7F9A-4AF8-8D50-40A6D91DAB31}"/>
              </a:ext>
            </a:extLst>
          </p:cNvPr>
          <p:cNvSpPr txBox="1">
            <a:spLocks/>
          </p:cNvSpPr>
          <p:nvPr/>
        </p:nvSpPr>
        <p:spPr>
          <a:xfrm>
            <a:off x="686642" y="188624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Azure Security Centre</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Advanced Threat Protection/Advanced Threat Detection</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Logging Diagnostic Logs/OMS</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Azure Policy and Compliance</a:t>
            </a:r>
          </a:p>
          <a:p>
            <a:pPr marL="342900" indent="-342900" algn="l">
              <a:buFont typeface="Arial" panose="020B0604020202020204" pitchFamily="34" charset="0"/>
              <a:buChar char="•"/>
            </a:pPr>
            <a:endParaRPr lang="en-AU" dirty="0">
              <a:solidFill>
                <a:schemeClr val="bg1"/>
              </a:solidFill>
              <a:latin typeface="Kozuka Gothic Pr6N R" panose="020B0400000000000000" pitchFamily="34" charset="-128"/>
              <a:ea typeface="Kozuka Gothic Pr6N R" panose="020B0400000000000000" pitchFamily="34" charset="-128"/>
            </a:endParaRPr>
          </a:p>
          <a:p>
            <a:pPr marL="342900" indent="-342900" algn="l">
              <a:buFont typeface="Arial" panose="020B0604020202020204" pitchFamily="34" charset="0"/>
              <a:buChar char="•"/>
            </a:pPr>
            <a:endParaRPr lang="en-AU" dirty="0">
              <a:solidFill>
                <a:schemeClr val="bg1"/>
              </a:solidFill>
              <a:latin typeface="Kozuka Gothic Pr6N R" panose="020B0400000000000000" pitchFamily="34" charset="-128"/>
              <a:ea typeface="Kozuka Gothic Pr6N R" panose="020B0400000000000000" pitchFamily="34" charset="-128"/>
            </a:endParaRPr>
          </a:p>
        </p:txBody>
      </p:sp>
    </p:spTree>
    <p:extLst>
      <p:ext uri="{BB962C8B-B14F-4D97-AF65-F5344CB8AC3E}">
        <p14:creationId xmlns:p14="http://schemas.microsoft.com/office/powerpoint/2010/main" val="78416336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Policy</a:t>
            </a:r>
          </a:p>
        </p:txBody>
      </p:sp>
      <p:pic>
        <p:nvPicPr>
          <p:cNvPr id="2" name="Picture 1">
            <a:extLst>
              <a:ext uri="{FF2B5EF4-FFF2-40B4-BE49-F238E27FC236}">
                <a16:creationId xmlns:a16="http://schemas.microsoft.com/office/drawing/2014/main" id="{9EBD19C2-1497-489A-BC3E-762AC5829EBE}"/>
              </a:ext>
            </a:extLst>
          </p:cNvPr>
          <p:cNvPicPr>
            <a:picLocks noChangeAspect="1"/>
          </p:cNvPicPr>
          <p:nvPr/>
        </p:nvPicPr>
        <p:blipFill>
          <a:blip r:embed="rId3"/>
          <a:stretch>
            <a:fillRect/>
          </a:stretch>
        </p:blipFill>
        <p:spPr>
          <a:xfrm>
            <a:off x="2661948" y="1768244"/>
            <a:ext cx="7491742" cy="4724631"/>
          </a:xfrm>
          <a:prstGeom prst="rect">
            <a:avLst/>
          </a:prstGeom>
        </p:spPr>
      </p:pic>
    </p:spTree>
    <p:extLst>
      <p:ext uri="{BB962C8B-B14F-4D97-AF65-F5344CB8AC3E}">
        <p14:creationId xmlns:p14="http://schemas.microsoft.com/office/powerpoint/2010/main" val="325200174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ATP/ATD</a:t>
            </a:r>
          </a:p>
        </p:txBody>
      </p:sp>
      <p:sp>
        <p:nvSpPr>
          <p:cNvPr id="4" name="Content Placeholder 2">
            <a:extLst>
              <a:ext uri="{FF2B5EF4-FFF2-40B4-BE49-F238E27FC236}">
                <a16:creationId xmlns:a16="http://schemas.microsoft.com/office/drawing/2014/main" id="{86D327A5-7F9A-4AF8-8D50-40A6D91DAB31}"/>
              </a:ext>
            </a:extLst>
          </p:cNvPr>
          <p:cNvSpPr txBox="1">
            <a:spLocks/>
          </p:cNvSpPr>
          <p:nvPr/>
        </p:nvSpPr>
        <p:spPr>
          <a:xfrm>
            <a:off x="686642" y="188624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Advanced Threat Protection/Advanced Threat Detection for PaaS</a:t>
            </a:r>
          </a:p>
          <a:p>
            <a:pPr marL="342900" indent="-342900" algn="l">
              <a:buFont typeface="Arial" panose="020B0604020202020204" pitchFamily="34" charset="0"/>
              <a:buChar char="•"/>
            </a:pPr>
            <a:endParaRPr lang="en-AU" dirty="0">
              <a:solidFill>
                <a:schemeClr val="bg1"/>
              </a:solidFill>
              <a:latin typeface="Kozuka Gothic Pr6N R" panose="020B0400000000000000" pitchFamily="34" charset="-128"/>
              <a:ea typeface="Kozuka Gothic Pr6N R" panose="020B0400000000000000" pitchFamily="34" charset="-128"/>
            </a:endParaRPr>
          </a:p>
        </p:txBody>
      </p:sp>
      <p:pic>
        <p:nvPicPr>
          <p:cNvPr id="5" name="Picture 4">
            <a:extLst>
              <a:ext uri="{FF2B5EF4-FFF2-40B4-BE49-F238E27FC236}">
                <a16:creationId xmlns:a16="http://schemas.microsoft.com/office/drawing/2014/main" id="{E68051AF-C192-4B20-AF29-F6569B208CDE}"/>
              </a:ext>
            </a:extLst>
          </p:cNvPr>
          <p:cNvPicPr>
            <a:picLocks noChangeAspect="1"/>
          </p:cNvPicPr>
          <p:nvPr/>
        </p:nvPicPr>
        <p:blipFill>
          <a:blip r:embed="rId3"/>
          <a:stretch>
            <a:fillRect/>
          </a:stretch>
        </p:blipFill>
        <p:spPr>
          <a:xfrm>
            <a:off x="200854" y="2662366"/>
            <a:ext cx="3810382" cy="3234269"/>
          </a:xfrm>
          <a:prstGeom prst="rect">
            <a:avLst/>
          </a:prstGeom>
        </p:spPr>
      </p:pic>
      <p:pic>
        <p:nvPicPr>
          <p:cNvPr id="6" name="Picture 5">
            <a:extLst>
              <a:ext uri="{FF2B5EF4-FFF2-40B4-BE49-F238E27FC236}">
                <a16:creationId xmlns:a16="http://schemas.microsoft.com/office/drawing/2014/main" id="{5415C627-382F-4C18-8F5D-7936C8999D51}"/>
              </a:ext>
            </a:extLst>
          </p:cNvPr>
          <p:cNvPicPr>
            <a:picLocks noChangeAspect="1"/>
          </p:cNvPicPr>
          <p:nvPr/>
        </p:nvPicPr>
        <p:blipFill>
          <a:blip r:embed="rId4"/>
          <a:stretch>
            <a:fillRect/>
          </a:stretch>
        </p:blipFill>
        <p:spPr>
          <a:xfrm>
            <a:off x="4190914" y="2662365"/>
            <a:ext cx="3766725" cy="3234270"/>
          </a:xfrm>
          <a:prstGeom prst="rect">
            <a:avLst/>
          </a:prstGeom>
        </p:spPr>
      </p:pic>
      <p:pic>
        <p:nvPicPr>
          <p:cNvPr id="7" name="Picture 6">
            <a:extLst>
              <a:ext uri="{FF2B5EF4-FFF2-40B4-BE49-F238E27FC236}">
                <a16:creationId xmlns:a16="http://schemas.microsoft.com/office/drawing/2014/main" id="{D8A42689-B824-4266-B6EC-8CF3CDCE8489}"/>
              </a:ext>
            </a:extLst>
          </p:cNvPr>
          <p:cNvPicPr>
            <a:picLocks noChangeAspect="1"/>
          </p:cNvPicPr>
          <p:nvPr/>
        </p:nvPicPr>
        <p:blipFill>
          <a:blip r:embed="rId5"/>
          <a:stretch>
            <a:fillRect/>
          </a:stretch>
        </p:blipFill>
        <p:spPr>
          <a:xfrm>
            <a:off x="8137318" y="2662366"/>
            <a:ext cx="3929100" cy="3234269"/>
          </a:xfrm>
          <a:prstGeom prst="rect">
            <a:avLst/>
          </a:prstGeom>
        </p:spPr>
      </p:pic>
    </p:spTree>
    <p:extLst>
      <p:ext uri="{BB962C8B-B14F-4D97-AF65-F5344CB8AC3E}">
        <p14:creationId xmlns:p14="http://schemas.microsoft.com/office/powerpoint/2010/main" val="353205786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About Me</a:t>
            </a:r>
          </a:p>
        </p:txBody>
      </p:sp>
      <p:pic>
        <p:nvPicPr>
          <p:cNvPr id="3" name="Picture 2">
            <a:extLst>
              <a:ext uri="{FF2B5EF4-FFF2-40B4-BE49-F238E27FC236}">
                <a16:creationId xmlns:a16="http://schemas.microsoft.com/office/drawing/2014/main" id="{7783A00C-A9C4-47B8-9721-9D3A7EDFB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4506"/>
            <a:ext cx="4728112" cy="2709520"/>
          </a:xfrm>
          <a:prstGeom prst="rect">
            <a:avLst/>
          </a:prstGeom>
        </p:spPr>
      </p:pic>
      <p:pic>
        <p:nvPicPr>
          <p:cNvPr id="7" name="Picture 6">
            <a:extLst>
              <a:ext uri="{FF2B5EF4-FFF2-40B4-BE49-F238E27FC236}">
                <a16:creationId xmlns:a16="http://schemas.microsoft.com/office/drawing/2014/main" id="{93E8AD39-1E51-4DA3-A8C7-7CDF02797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854" y="2064506"/>
            <a:ext cx="4079408" cy="2719254"/>
          </a:xfrm>
          <a:prstGeom prst="rect">
            <a:avLst/>
          </a:prstGeom>
        </p:spPr>
      </p:pic>
      <p:pic>
        <p:nvPicPr>
          <p:cNvPr id="5" name="Picture 4">
            <a:extLst>
              <a:ext uri="{FF2B5EF4-FFF2-40B4-BE49-F238E27FC236}">
                <a16:creationId xmlns:a16="http://schemas.microsoft.com/office/drawing/2014/main" id="{F9895474-15D7-4E35-B999-D4581923F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3876" y="2064506"/>
            <a:ext cx="4668124" cy="2719254"/>
          </a:xfrm>
          <a:prstGeom prst="rect">
            <a:avLst/>
          </a:prstGeom>
        </p:spPr>
      </p:pic>
    </p:spTree>
    <p:extLst>
      <p:ext uri="{BB962C8B-B14F-4D97-AF65-F5344CB8AC3E}">
        <p14:creationId xmlns:p14="http://schemas.microsoft.com/office/powerpoint/2010/main" val="2417091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Tips</a:t>
            </a:r>
          </a:p>
        </p:txBody>
      </p:sp>
      <p:sp>
        <p:nvSpPr>
          <p:cNvPr id="4" name="Content Placeholder 2">
            <a:extLst>
              <a:ext uri="{FF2B5EF4-FFF2-40B4-BE49-F238E27FC236}">
                <a16:creationId xmlns:a16="http://schemas.microsoft.com/office/drawing/2014/main" id="{88474522-3413-4E69-9A25-0C9134896E0A}"/>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Ensure Azure Policy and Compliant</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Investigate Advanced Threat Protection/Advanced Data Security</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Run practice simulations</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Automate forensics where possible</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Use current methods in conjunction with Azure tools</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The Azure Activity Logs are your best friend</a:t>
            </a:r>
          </a:p>
          <a:p>
            <a:pPr marL="800100" lvl="1"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Identity Protection is vital</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A lot of great opportunities for Honeypots</a:t>
            </a:r>
          </a:p>
          <a:p>
            <a:pPr marL="342900" indent="-342900" algn="l">
              <a:buFont typeface="Arial" panose="020B0604020202020204" pitchFamily="34" charset="0"/>
              <a:buChar char="•"/>
            </a:pPr>
            <a:endParaRPr lang="en-AU" dirty="0">
              <a:solidFill>
                <a:schemeClr val="bg1"/>
              </a:solidFill>
              <a:latin typeface="Kozuka Gothic Pr6N R" panose="020B0400000000000000" pitchFamily="34" charset="-128"/>
              <a:ea typeface="Kozuka Gothic Pr6N R" panose="020B0400000000000000" pitchFamily="34" charset="-128"/>
            </a:endParaRPr>
          </a:p>
        </p:txBody>
      </p:sp>
    </p:spTree>
    <p:extLst>
      <p:ext uri="{BB962C8B-B14F-4D97-AF65-F5344CB8AC3E}">
        <p14:creationId xmlns:p14="http://schemas.microsoft.com/office/powerpoint/2010/main" val="80449766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Lessons</a:t>
            </a:r>
          </a:p>
        </p:txBody>
      </p:sp>
      <p:sp>
        <p:nvSpPr>
          <p:cNvPr id="4" name="Content Placeholder 2">
            <a:extLst>
              <a:ext uri="{FF2B5EF4-FFF2-40B4-BE49-F238E27FC236}">
                <a16:creationId xmlns:a16="http://schemas.microsoft.com/office/drawing/2014/main" id="{7149E930-814F-4A17-B1F1-E3A85AE15B4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Security starts from the Design up</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Interaction with the Management Plane should be limited to as little as possible</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IAM/RBAC is still king.</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The cloud environment is one small part of the CI/CD lifecycle.</a:t>
            </a:r>
          </a:p>
          <a:p>
            <a:pPr marL="342900" indent="-342900" algn="l">
              <a:buFont typeface="Arial" panose="020B0604020202020204" pitchFamily="34" charset="0"/>
              <a:buChar char="•"/>
            </a:pPr>
            <a:r>
              <a:rPr lang="en-AU" dirty="0">
                <a:solidFill>
                  <a:schemeClr val="bg1"/>
                </a:solidFill>
                <a:latin typeface="Kozuka Gothic Pr6N R" panose="020B0400000000000000" pitchFamily="34" charset="-128"/>
                <a:ea typeface="Kozuka Gothic Pr6N R" panose="020B0400000000000000" pitchFamily="34" charset="-128"/>
              </a:rPr>
              <a:t>Security has to shift as fast as the environments they’re working with.</a:t>
            </a:r>
          </a:p>
        </p:txBody>
      </p:sp>
    </p:spTree>
    <p:extLst>
      <p:ext uri="{BB962C8B-B14F-4D97-AF65-F5344CB8AC3E}">
        <p14:creationId xmlns:p14="http://schemas.microsoft.com/office/powerpoint/2010/main" val="302377108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Code</a:t>
            </a:r>
          </a:p>
        </p:txBody>
      </p:sp>
      <p:sp>
        <p:nvSpPr>
          <p:cNvPr id="4" name="Content Placeholder 2">
            <a:extLst>
              <a:ext uri="{FF2B5EF4-FFF2-40B4-BE49-F238E27FC236}">
                <a16:creationId xmlns:a16="http://schemas.microsoft.com/office/drawing/2014/main" id="{7149E930-814F-4A17-B1F1-E3A85AE15B40}"/>
              </a:ext>
            </a:extLst>
          </p:cNvPr>
          <p:cNvSpPr txBox="1">
            <a:spLocks/>
          </p:cNvSpPr>
          <p:nvPr/>
        </p:nvSpPr>
        <p:spPr>
          <a:xfrm>
            <a:off x="838200" y="5491451"/>
            <a:ext cx="10515600" cy="6855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dirty="0">
                <a:solidFill>
                  <a:schemeClr val="bg1"/>
                </a:solidFill>
                <a:latin typeface="Kozuka Gothic Pr6N R" panose="020B0400000000000000" pitchFamily="34" charset="-128"/>
                <a:ea typeface="Kozuka Gothic Pr6N R" panose="020B0400000000000000" pitchFamily="34" charset="-128"/>
              </a:rPr>
              <a:t>https://github.com/</a:t>
            </a:r>
          </a:p>
        </p:txBody>
      </p:sp>
    </p:spTree>
    <p:extLst>
      <p:ext uri="{BB962C8B-B14F-4D97-AF65-F5344CB8AC3E}">
        <p14:creationId xmlns:p14="http://schemas.microsoft.com/office/powerpoint/2010/main" val="242085546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Further Reading</a:t>
            </a:r>
          </a:p>
        </p:txBody>
      </p:sp>
      <p:sp>
        <p:nvSpPr>
          <p:cNvPr id="4" name="Content Placeholder 2">
            <a:extLst>
              <a:ext uri="{FF2B5EF4-FFF2-40B4-BE49-F238E27FC236}">
                <a16:creationId xmlns:a16="http://schemas.microsoft.com/office/drawing/2014/main" id="{7149E930-814F-4A17-B1F1-E3A85AE15B40}"/>
              </a:ext>
            </a:extLst>
          </p:cNvPr>
          <p:cNvSpPr txBox="1">
            <a:spLocks/>
          </p:cNvSpPr>
          <p:nvPr/>
        </p:nvSpPr>
        <p:spPr>
          <a:xfrm>
            <a:off x="838200" y="4799337"/>
            <a:ext cx="4830070" cy="137762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i="1" dirty="0">
                <a:solidFill>
                  <a:schemeClr val="bg1"/>
                </a:solidFill>
                <a:latin typeface="Kozuka Gothic Pr6N R" panose="020B0400000000000000" pitchFamily="34" charset="-128"/>
                <a:ea typeface="Kozuka Gothic Pr6N R" panose="020B0400000000000000" pitchFamily="34" charset="-128"/>
              </a:rPr>
              <a:t>“Nailing Container Security in your CI/CD Pipeline”</a:t>
            </a:r>
          </a:p>
          <a:p>
            <a:pPr algn="l"/>
            <a:r>
              <a:rPr lang="en-AU" dirty="0">
                <a:solidFill>
                  <a:schemeClr val="bg1"/>
                </a:solidFill>
                <a:latin typeface="Kozuka Gothic Pr6N R" panose="020B0400000000000000" pitchFamily="34" charset="-128"/>
                <a:ea typeface="Kozuka Gothic Pr6N R" panose="020B0400000000000000" pitchFamily="34" charset="-128"/>
              </a:rPr>
              <a:t>David Grice – </a:t>
            </a:r>
            <a:r>
              <a:rPr lang="en-AU" dirty="0" err="1">
                <a:solidFill>
                  <a:schemeClr val="bg1"/>
                </a:solidFill>
                <a:latin typeface="Kozuka Gothic Pr6N R" panose="020B0400000000000000" pitchFamily="34" charset="-128"/>
                <a:ea typeface="Kozuka Gothic Pr6N R" panose="020B0400000000000000" pitchFamily="34" charset="-128"/>
              </a:rPr>
              <a:t>Bsides</a:t>
            </a:r>
            <a:r>
              <a:rPr lang="en-AU" dirty="0">
                <a:solidFill>
                  <a:schemeClr val="bg1"/>
                </a:solidFill>
                <a:latin typeface="Kozuka Gothic Pr6N R" panose="020B0400000000000000" pitchFamily="34" charset="-128"/>
                <a:ea typeface="Kozuka Gothic Pr6N R" panose="020B0400000000000000" pitchFamily="34" charset="-128"/>
              </a:rPr>
              <a:t> Melbourne 2019</a:t>
            </a:r>
          </a:p>
        </p:txBody>
      </p:sp>
      <p:pic>
        <p:nvPicPr>
          <p:cNvPr id="3" name="Picture 2">
            <a:extLst>
              <a:ext uri="{FF2B5EF4-FFF2-40B4-BE49-F238E27FC236}">
                <a16:creationId xmlns:a16="http://schemas.microsoft.com/office/drawing/2014/main" id="{543B44C9-CFB6-42EB-A826-DB6970272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362" y="1752705"/>
            <a:ext cx="2857500" cy="2857500"/>
          </a:xfrm>
          <a:prstGeom prst="rect">
            <a:avLst/>
          </a:prstGeom>
        </p:spPr>
      </p:pic>
      <p:pic>
        <p:nvPicPr>
          <p:cNvPr id="6" name="Picture 5">
            <a:extLst>
              <a:ext uri="{FF2B5EF4-FFF2-40B4-BE49-F238E27FC236}">
                <a16:creationId xmlns:a16="http://schemas.microsoft.com/office/drawing/2014/main" id="{F9A55F49-AE68-408D-8FB4-CE49FFADF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9724" y="1752705"/>
            <a:ext cx="2857500" cy="2857500"/>
          </a:xfrm>
          <a:prstGeom prst="rect">
            <a:avLst/>
          </a:prstGeom>
        </p:spPr>
      </p:pic>
      <p:sp>
        <p:nvSpPr>
          <p:cNvPr id="8" name="Content Placeholder 2">
            <a:extLst>
              <a:ext uri="{FF2B5EF4-FFF2-40B4-BE49-F238E27FC236}">
                <a16:creationId xmlns:a16="http://schemas.microsoft.com/office/drawing/2014/main" id="{88293048-B597-421D-8776-B47013D634A8}"/>
              </a:ext>
            </a:extLst>
          </p:cNvPr>
          <p:cNvSpPr txBox="1">
            <a:spLocks/>
          </p:cNvSpPr>
          <p:nvPr/>
        </p:nvSpPr>
        <p:spPr>
          <a:xfrm>
            <a:off x="6523732" y="4753870"/>
            <a:ext cx="4830070" cy="13776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i="1" dirty="0">
                <a:solidFill>
                  <a:schemeClr val="bg1"/>
                </a:solidFill>
                <a:latin typeface="Kozuka Gothic Pr6N R" panose="020B0400000000000000" pitchFamily="34" charset="-128"/>
                <a:ea typeface="Kozuka Gothic Pr6N R" panose="020B0400000000000000" pitchFamily="34" charset="-128"/>
              </a:rPr>
              <a:t>“I’m in your cloud…reading everyone’s email”</a:t>
            </a:r>
          </a:p>
          <a:p>
            <a:pPr algn="l"/>
            <a:r>
              <a:rPr lang="en-AU" dirty="0">
                <a:solidFill>
                  <a:schemeClr val="bg1"/>
                </a:solidFill>
                <a:latin typeface="Kozuka Gothic Pr6N R" panose="020B0400000000000000" pitchFamily="34" charset="-128"/>
                <a:ea typeface="Kozuka Gothic Pr6N R" panose="020B0400000000000000" pitchFamily="34" charset="-128"/>
              </a:rPr>
              <a:t>Dirk-Jan </a:t>
            </a:r>
            <a:r>
              <a:rPr lang="en-AU" dirty="0" err="1">
                <a:solidFill>
                  <a:schemeClr val="bg1"/>
                </a:solidFill>
                <a:latin typeface="Kozuka Gothic Pr6N R" panose="020B0400000000000000" pitchFamily="34" charset="-128"/>
                <a:ea typeface="Kozuka Gothic Pr6N R" panose="020B0400000000000000" pitchFamily="34" charset="-128"/>
              </a:rPr>
              <a:t>Mollema</a:t>
            </a:r>
            <a:r>
              <a:rPr lang="en-AU" dirty="0">
                <a:solidFill>
                  <a:schemeClr val="bg1"/>
                </a:solidFill>
                <a:latin typeface="Kozuka Gothic Pr6N R" panose="020B0400000000000000" pitchFamily="34" charset="-128"/>
                <a:ea typeface="Kozuka Gothic Pr6N R" panose="020B0400000000000000" pitchFamily="34" charset="-128"/>
              </a:rPr>
              <a:t> – Troopers 2019</a:t>
            </a:r>
          </a:p>
        </p:txBody>
      </p:sp>
    </p:spTree>
    <p:extLst>
      <p:ext uri="{BB962C8B-B14F-4D97-AF65-F5344CB8AC3E}">
        <p14:creationId xmlns:p14="http://schemas.microsoft.com/office/powerpoint/2010/main" val="1073829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E0D2A-5A69-4906-8D0E-800398E6BC36}"/>
              </a:ext>
            </a:extLst>
          </p:cNvPr>
          <p:cNvSpPr>
            <a:spLocks noGrp="1"/>
          </p:cNvSpPr>
          <p:nvPr>
            <p:ph type="ctrTitle"/>
          </p:nvPr>
        </p:nvSpPr>
        <p:spPr>
          <a:xfrm>
            <a:off x="1524000" y="1122362"/>
            <a:ext cx="9144000" cy="3303131"/>
          </a:xfrm>
        </p:spPr>
        <p:txBody>
          <a:bodyPr>
            <a:normAutofit/>
          </a:bodyPr>
          <a:lstStyle/>
          <a:p>
            <a:r>
              <a:rPr lang="en-AU" sz="12800" dirty="0">
                <a:solidFill>
                  <a:schemeClr val="bg1"/>
                </a:solidFill>
                <a:latin typeface="Tuesday Night" panose="00000500000000000000" pitchFamily="50" charset="0"/>
              </a:rPr>
              <a:t>Questions</a:t>
            </a:r>
          </a:p>
        </p:txBody>
      </p:sp>
    </p:spTree>
    <p:extLst>
      <p:ext uri="{BB962C8B-B14F-4D97-AF65-F5344CB8AC3E}">
        <p14:creationId xmlns:p14="http://schemas.microsoft.com/office/powerpoint/2010/main" val="172977598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FE204-A9CD-4595-969F-8093F6B4A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025" y="2147651"/>
            <a:ext cx="2133600" cy="4019550"/>
          </a:xfrm>
          <a:prstGeom prst="rect">
            <a:avLst/>
          </a:prstGeom>
          <a:solidFill>
            <a:schemeClr val="bg1"/>
          </a:solidFill>
        </p:spPr>
      </p:pic>
      <p:sp>
        <p:nvSpPr>
          <p:cNvPr id="3" name="Speech Bubble: Rectangle with Corners Rounded 2">
            <a:extLst>
              <a:ext uri="{FF2B5EF4-FFF2-40B4-BE49-F238E27FC236}">
                <a16:creationId xmlns:a16="http://schemas.microsoft.com/office/drawing/2014/main" id="{0625F56A-3C27-41CF-853A-765586B2B2E0}"/>
              </a:ext>
            </a:extLst>
          </p:cNvPr>
          <p:cNvSpPr/>
          <p:nvPr/>
        </p:nvSpPr>
        <p:spPr>
          <a:xfrm>
            <a:off x="5885504" y="199867"/>
            <a:ext cx="3283757" cy="2409772"/>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AU" dirty="0"/>
              <a:t>It looks like you’re trying to build a cloud environment. </a:t>
            </a:r>
          </a:p>
          <a:p>
            <a:pPr algn="ctr"/>
            <a:endParaRPr lang="en-AU" dirty="0"/>
          </a:p>
          <a:p>
            <a:pPr algn="ctr"/>
            <a:r>
              <a:rPr lang="en-AU" dirty="0"/>
              <a:t>Would you like help?</a:t>
            </a:r>
          </a:p>
        </p:txBody>
      </p:sp>
    </p:spTree>
    <p:extLst>
      <p:ext uri="{BB962C8B-B14F-4D97-AF65-F5344CB8AC3E}">
        <p14:creationId xmlns:p14="http://schemas.microsoft.com/office/powerpoint/2010/main" val="115917079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1AD942-12A2-4553-BC72-144B0EFEE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72" y="4445673"/>
            <a:ext cx="703426" cy="703426"/>
          </a:xfrm>
          <a:prstGeom prst="rect">
            <a:avLst/>
          </a:prstGeom>
        </p:spPr>
      </p:pic>
      <p:pic>
        <p:nvPicPr>
          <p:cNvPr id="15" name="Picture 14">
            <a:extLst>
              <a:ext uri="{FF2B5EF4-FFF2-40B4-BE49-F238E27FC236}">
                <a16:creationId xmlns:a16="http://schemas.microsoft.com/office/drawing/2014/main" id="{E4C8A099-0143-48EA-8C5F-74C71E98B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960" y="-41435"/>
            <a:ext cx="7254623" cy="3818223"/>
          </a:xfrm>
          <a:prstGeom prst="rect">
            <a:avLst/>
          </a:prstGeom>
        </p:spPr>
      </p:pic>
      <p:pic>
        <p:nvPicPr>
          <p:cNvPr id="17" name="Picture 16">
            <a:extLst>
              <a:ext uri="{FF2B5EF4-FFF2-40B4-BE49-F238E27FC236}">
                <a16:creationId xmlns:a16="http://schemas.microsoft.com/office/drawing/2014/main" id="{6F22F28E-7B31-478B-A264-6CA82C8981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606172" y="4288629"/>
            <a:ext cx="703426" cy="703426"/>
          </a:xfrm>
          <a:prstGeom prst="rect">
            <a:avLst/>
          </a:prstGeom>
        </p:spPr>
      </p:pic>
      <p:pic>
        <p:nvPicPr>
          <p:cNvPr id="19" name="Picture 18">
            <a:extLst>
              <a:ext uri="{FF2B5EF4-FFF2-40B4-BE49-F238E27FC236}">
                <a16:creationId xmlns:a16="http://schemas.microsoft.com/office/drawing/2014/main" id="{7F93DF9B-2BD4-498C-AE4C-5A25E9B239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8057" y="1160522"/>
            <a:ext cx="867871" cy="707154"/>
          </a:xfrm>
          <a:prstGeom prst="rect">
            <a:avLst/>
          </a:prstGeom>
        </p:spPr>
      </p:pic>
      <p:pic>
        <p:nvPicPr>
          <p:cNvPr id="21" name="Picture 20">
            <a:extLst>
              <a:ext uri="{FF2B5EF4-FFF2-40B4-BE49-F238E27FC236}">
                <a16:creationId xmlns:a16="http://schemas.microsoft.com/office/drawing/2014/main" id="{0A55C8B1-BB3E-4C05-8CF1-D1950F94D2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6486" y="639670"/>
            <a:ext cx="2952484" cy="2952484"/>
          </a:xfrm>
          <a:prstGeom prst="rect">
            <a:avLst/>
          </a:prstGeom>
        </p:spPr>
      </p:pic>
      <p:pic>
        <p:nvPicPr>
          <p:cNvPr id="25" name="Picture 24">
            <a:extLst>
              <a:ext uri="{FF2B5EF4-FFF2-40B4-BE49-F238E27FC236}">
                <a16:creationId xmlns:a16="http://schemas.microsoft.com/office/drawing/2014/main" id="{0F64ACE5-CDED-4D6F-9392-89891115AA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22564" y="3651605"/>
            <a:ext cx="955549" cy="920158"/>
          </a:xfrm>
          <a:prstGeom prst="rect">
            <a:avLst/>
          </a:prstGeom>
        </p:spPr>
      </p:pic>
      <p:pic>
        <p:nvPicPr>
          <p:cNvPr id="27" name="Picture 26">
            <a:extLst>
              <a:ext uri="{FF2B5EF4-FFF2-40B4-BE49-F238E27FC236}">
                <a16:creationId xmlns:a16="http://schemas.microsoft.com/office/drawing/2014/main" id="{3D35C31C-F48B-4A2A-9E46-694F73490E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37899" y="2477363"/>
            <a:ext cx="630987" cy="630987"/>
          </a:xfrm>
          <a:prstGeom prst="rect">
            <a:avLst/>
          </a:prstGeom>
        </p:spPr>
      </p:pic>
      <p:pic>
        <p:nvPicPr>
          <p:cNvPr id="29" name="Picture 28">
            <a:extLst>
              <a:ext uri="{FF2B5EF4-FFF2-40B4-BE49-F238E27FC236}">
                <a16:creationId xmlns:a16="http://schemas.microsoft.com/office/drawing/2014/main" id="{45B94FB6-4138-43D6-9B13-8C67467CA0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46019" y="4973635"/>
            <a:ext cx="547079" cy="547079"/>
          </a:xfrm>
          <a:prstGeom prst="rect">
            <a:avLst/>
          </a:prstGeom>
        </p:spPr>
      </p:pic>
      <p:pic>
        <p:nvPicPr>
          <p:cNvPr id="31" name="Picture 30">
            <a:extLst>
              <a:ext uri="{FF2B5EF4-FFF2-40B4-BE49-F238E27FC236}">
                <a16:creationId xmlns:a16="http://schemas.microsoft.com/office/drawing/2014/main" id="{0B378A95-6032-4D0E-91EB-0DF842BD11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94129" y="1414610"/>
            <a:ext cx="423448" cy="596676"/>
          </a:xfrm>
          <a:prstGeom prst="rect">
            <a:avLst/>
          </a:prstGeom>
        </p:spPr>
      </p:pic>
      <p:pic>
        <p:nvPicPr>
          <p:cNvPr id="13" name="Picture 12">
            <a:extLst>
              <a:ext uri="{FF2B5EF4-FFF2-40B4-BE49-F238E27FC236}">
                <a16:creationId xmlns:a16="http://schemas.microsoft.com/office/drawing/2014/main" id="{BECD672C-1C1C-4C1B-91BF-3E36C4EB83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93270" y="13795"/>
            <a:ext cx="1524307" cy="1325484"/>
          </a:xfrm>
          <a:prstGeom prst="rect">
            <a:avLst/>
          </a:prstGeom>
        </p:spPr>
      </p:pic>
      <p:pic>
        <p:nvPicPr>
          <p:cNvPr id="9" name="Picture 8">
            <a:extLst>
              <a:ext uri="{FF2B5EF4-FFF2-40B4-BE49-F238E27FC236}">
                <a16:creationId xmlns:a16="http://schemas.microsoft.com/office/drawing/2014/main" id="{4E479CF1-72B4-44D8-8424-F45E311A0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3581" y="2262592"/>
            <a:ext cx="867871" cy="867871"/>
          </a:xfrm>
          <a:prstGeom prst="rect">
            <a:avLst/>
          </a:prstGeom>
        </p:spPr>
      </p:pic>
      <p:pic>
        <p:nvPicPr>
          <p:cNvPr id="7" name="Picture 6">
            <a:extLst>
              <a:ext uri="{FF2B5EF4-FFF2-40B4-BE49-F238E27FC236}">
                <a16:creationId xmlns:a16="http://schemas.microsoft.com/office/drawing/2014/main" id="{133E0C3C-2D04-4640-9C79-1C1AA3B0731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95082" y="2201243"/>
            <a:ext cx="685922" cy="857403"/>
          </a:xfrm>
          <a:prstGeom prst="rect">
            <a:avLst/>
          </a:prstGeom>
        </p:spPr>
      </p:pic>
      <p:pic>
        <p:nvPicPr>
          <p:cNvPr id="32" name="Picture 31">
            <a:extLst>
              <a:ext uri="{FF2B5EF4-FFF2-40B4-BE49-F238E27FC236}">
                <a16:creationId xmlns:a16="http://schemas.microsoft.com/office/drawing/2014/main" id="{6E69122C-0652-4FF1-877C-543B6FDFB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5" y="4455947"/>
            <a:ext cx="703426" cy="703426"/>
          </a:xfrm>
          <a:prstGeom prst="rect">
            <a:avLst/>
          </a:prstGeom>
        </p:spPr>
      </p:pic>
      <p:pic>
        <p:nvPicPr>
          <p:cNvPr id="34" name="Picture 33">
            <a:extLst>
              <a:ext uri="{FF2B5EF4-FFF2-40B4-BE49-F238E27FC236}">
                <a16:creationId xmlns:a16="http://schemas.microsoft.com/office/drawing/2014/main" id="{E80E4E38-8FA4-48E8-AD93-E0B3B4261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620" y="4445673"/>
            <a:ext cx="703426" cy="703426"/>
          </a:xfrm>
          <a:prstGeom prst="rect">
            <a:avLst/>
          </a:prstGeom>
        </p:spPr>
      </p:pic>
      <p:pic>
        <p:nvPicPr>
          <p:cNvPr id="35" name="Picture 34">
            <a:extLst>
              <a:ext uri="{FF2B5EF4-FFF2-40B4-BE49-F238E27FC236}">
                <a16:creationId xmlns:a16="http://schemas.microsoft.com/office/drawing/2014/main" id="{82EDB3E6-AE61-4804-87FB-4B99CC2AB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33" y="4817934"/>
            <a:ext cx="703426" cy="703426"/>
          </a:xfrm>
          <a:prstGeom prst="rect">
            <a:avLst/>
          </a:prstGeom>
        </p:spPr>
      </p:pic>
      <p:pic>
        <p:nvPicPr>
          <p:cNvPr id="36" name="Picture 35">
            <a:extLst>
              <a:ext uri="{FF2B5EF4-FFF2-40B4-BE49-F238E27FC236}">
                <a16:creationId xmlns:a16="http://schemas.microsoft.com/office/drawing/2014/main" id="{8E012F97-A452-46AE-985C-5E20C6C9B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76" y="4828208"/>
            <a:ext cx="703426" cy="703426"/>
          </a:xfrm>
          <a:prstGeom prst="rect">
            <a:avLst/>
          </a:prstGeom>
        </p:spPr>
      </p:pic>
      <p:pic>
        <p:nvPicPr>
          <p:cNvPr id="37" name="Picture 36">
            <a:extLst>
              <a:ext uri="{FF2B5EF4-FFF2-40B4-BE49-F238E27FC236}">
                <a16:creationId xmlns:a16="http://schemas.microsoft.com/office/drawing/2014/main" id="{1DBE7C00-4038-403E-B1F8-B7BE50AB6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381" y="4817934"/>
            <a:ext cx="703426" cy="703426"/>
          </a:xfrm>
          <a:prstGeom prst="rect">
            <a:avLst/>
          </a:prstGeom>
        </p:spPr>
      </p:pic>
      <p:pic>
        <p:nvPicPr>
          <p:cNvPr id="38" name="Picture 37">
            <a:extLst>
              <a:ext uri="{FF2B5EF4-FFF2-40B4-BE49-F238E27FC236}">
                <a16:creationId xmlns:a16="http://schemas.microsoft.com/office/drawing/2014/main" id="{1C9EC4A1-490C-4F07-9B41-DC3C65B6B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063" y="5169001"/>
            <a:ext cx="703426" cy="703426"/>
          </a:xfrm>
          <a:prstGeom prst="rect">
            <a:avLst/>
          </a:prstGeom>
        </p:spPr>
      </p:pic>
      <p:pic>
        <p:nvPicPr>
          <p:cNvPr id="39" name="Picture 38">
            <a:extLst>
              <a:ext uri="{FF2B5EF4-FFF2-40B4-BE49-F238E27FC236}">
                <a16:creationId xmlns:a16="http://schemas.microsoft.com/office/drawing/2014/main" id="{52B1AA5A-39C6-4B38-8EE3-D7339557C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06" y="5179275"/>
            <a:ext cx="703426" cy="703426"/>
          </a:xfrm>
          <a:prstGeom prst="rect">
            <a:avLst/>
          </a:prstGeom>
        </p:spPr>
      </p:pic>
      <p:pic>
        <p:nvPicPr>
          <p:cNvPr id="40" name="Picture 39">
            <a:extLst>
              <a:ext uri="{FF2B5EF4-FFF2-40B4-BE49-F238E27FC236}">
                <a16:creationId xmlns:a16="http://schemas.microsoft.com/office/drawing/2014/main" id="{A90BB43C-CA28-4260-9CEB-522867189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011" y="5169001"/>
            <a:ext cx="703426" cy="703426"/>
          </a:xfrm>
          <a:prstGeom prst="rect">
            <a:avLst/>
          </a:prstGeom>
        </p:spPr>
      </p:pic>
      <p:pic>
        <p:nvPicPr>
          <p:cNvPr id="41" name="Picture 40">
            <a:extLst>
              <a:ext uri="{FF2B5EF4-FFF2-40B4-BE49-F238E27FC236}">
                <a16:creationId xmlns:a16="http://schemas.microsoft.com/office/drawing/2014/main" id="{0ADAAFE6-9FAC-4BF4-AFBE-F6D76C480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563" y="1935755"/>
            <a:ext cx="703426" cy="703426"/>
          </a:xfrm>
          <a:prstGeom prst="rect">
            <a:avLst/>
          </a:prstGeom>
        </p:spPr>
      </p:pic>
      <p:cxnSp>
        <p:nvCxnSpPr>
          <p:cNvPr id="43" name="Straight Connector 42">
            <a:extLst>
              <a:ext uri="{FF2B5EF4-FFF2-40B4-BE49-F238E27FC236}">
                <a16:creationId xmlns:a16="http://schemas.microsoft.com/office/drawing/2014/main" id="{710313A3-0949-445B-9C7C-B1FA8F1757B6}"/>
              </a:ext>
            </a:extLst>
          </p:cNvPr>
          <p:cNvCxnSpPr>
            <a:stCxn id="40" idx="3"/>
            <a:endCxn id="17" idx="3"/>
          </p:cNvCxnSpPr>
          <p:nvPr/>
        </p:nvCxnSpPr>
        <p:spPr>
          <a:xfrm flipV="1">
            <a:off x="2507437" y="4640342"/>
            <a:ext cx="1098735" cy="88037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620D2D0-BA3B-4D82-9443-8732D30474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5063" y="5943167"/>
            <a:ext cx="570343" cy="570343"/>
          </a:xfrm>
          <a:prstGeom prst="rect">
            <a:avLst/>
          </a:prstGeom>
        </p:spPr>
      </p:pic>
      <p:pic>
        <p:nvPicPr>
          <p:cNvPr id="46" name="Picture 45">
            <a:extLst>
              <a:ext uri="{FF2B5EF4-FFF2-40B4-BE49-F238E27FC236}">
                <a16:creationId xmlns:a16="http://schemas.microsoft.com/office/drawing/2014/main" id="{1E1FAC13-001A-4AFB-9165-654853F3C9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7989" y="5169001"/>
            <a:ext cx="921073" cy="921073"/>
          </a:xfrm>
          <a:prstGeom prst="rect">
            <a:avLst/>
          </a:prstGeom>
        </p:spPr>
      </p:pic>
      <p:pic>
        <p:nvPicPr>
          <p:cNvPr id="48" name="Picture 47">
            <a:extLst>
              <a:ext uri="{FF2B5EF4-FFF2-40B4-BE49-F238E27FC236}">
                <a16:creationId xmlns:a16="http://schemas.microsoft.com/office/drawing/2014/main" id="{3FB87D60-5D5D-4A99-A272-D409B82BC71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76809" y="2140667"/>
            <a:ext cx="1559070" cy="1559070"/>
          </a:xfrm>
          <a:prstGeom prst="rect">
            <a:avLst/>
          </a:prstGeom>
        </p:spPr>
      </p:pic>
      <p:cxnSp>
        <p:nvCxnSpPr>
          <p:cNvPr id="54" name="Straight Connector 53">
            <a:extLst>
              <a:ext uri="{FF2B5EF4-FFF2-40B4-BE49-F238E27FC236}">
                <a16:creationId xmlns:a16="http://schemas.microsoft.com/office/drawing/2014/main" id="{263E729A-2954-44E8-B8E3-DF19309A4140}"/>
              </a:ext>
            </a:extLst>
          </p:cNvPr>
          <p:cNvCxnSpPr>
            <a:cxnSpLocks/>
          </p:cNvCxnSpPr>
          <p:nvPr/>
        </p:nvCxnSpPr>
        <p:spPr>
          <a:xfrm flipV="1">
            <a:off x="4262557" y="1669551"/>
            <a:ext cx="2009816" cy="260370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9DAF9B1-1341-424C-A6A5-651FD334E5BB}"/>
              </a:ext>
            </a:extLst>
          </p:cNvPr>
          <p:cNvCxnSpPr>
            <a:cxnSpLocks/>
            <a:stCxn id="46" idx="1"/>
          </p:cNvCxnSpPr>
          <p:nvPr/>
        </p:nvCxnSpPr>
        <p:spPr>
          <a:xfrm flipH="1" flipV="1">
            <a:off x="7961402" y="3651605"/>
            <a:ext cx="2426587" cy="1977933"/>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56AC7304-C85B-4E90-992F-3F2CEAC68E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86774" y="2908917"/>
            <a:ext cx="867871" cy="867871"/>
          </a:xfrm>
          <a:prstGeom prst="rect">
            <a:avLst/>
          </a:prstGeom>
        </p:spPr>
      </p:pic>
      <p:sp>
        <p:nvSpPr>
          <p:cNvPr id="33" name="Title 1">
            <a:extLst>
              <a:ext uri="{FF2B5EF4-FFF2-40B4-BE49-F238E27FC236}">
                <a16:creationId xmlns:a16="http://schemas.microsoft.com/office/drawing/2014/main" id="{2677670E-9C5F-4D5C-8B2F-DD17B8FDDB8C}"/>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Goal</a:t>
            </a:r>
          </a:p>
        </p:txBody>
      </p:sp>
    </p:spTree>
    <p:extLst>
      <p:ext uri="{BB962C8B-B14F-4D97-AF65-F5344CB8AC3E}">
        <p14:creationId xmlns:p14="http://schemas.microsoft.com/office/powerpoint/2010/main" val="342275695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AA"/>
        </a:solidFill>
        <a:effectLst/>
      </p:bgPr>
    </p:bg>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61280807-ABE6-4875-9495-4919CD8B7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207" y="0"/>
            <a:ext cx="9144000" cy="6858000"/>
          </a:xfrm>
          <a:prstGeom prst="rect">
            <a:avLst/>
          </a:prstGeom>
        </p:spPr>
      </p:pic>
    </p:spTree>
    <p:extLst>
      <p:ext uri="{BB962C8B-B14F-4D97-AF65-F5344CB8AC3E}">
        <p14:creationId xmlns:p14="http://schemas.microsoft.com/office/powerpoint/2010/main" val="9104184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Terminology</a:t>
            </a:r>
          </a:p>
        </p:txBody>
      </p:sp>
      <p:pic>
        <p:nvPicPr>
          <p:cNvPr id="4" name="Picture 3">
            <a:extLst>
              <a:ext uri="{FF2B5EF4-FFF2-40B4-BE49-F238E27FC236}">
                <a16:creationId xmlns:a16="http://schemas.microsoft.com/office/drawing/2014/main" id="{63004D25-3FE3-4030-99FD-ECE8D022F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867" y="1649144"/>
            <a:ext cx="4836256" cy="4961311"/>
          </a:xfrm>
          <a:prstGeom prst="rect">
            <a:avLst/>
          </a:prstGeom>
        </p:spPr>
      </p:pic>
      <p:sp>
        <p:nvSpPr>
          <p:cNvPr id="9" name="TextBox 8">
            <a:extLst>
              <a:ext uri="{FF2B5EF4-FFF2-40B4-BE49-F238E27FC236}">
                <a16:creationId xmlns:a16="http://schemas.microsoft.com/office/drawing/2014/main" id="{977B9208-465B-4B91-BBC3-F050AFA7D318}"/>
              </a:ext>
            </a:extLst>
          </p:cNvPr>
          <p:cNvSpPr txBox="1"/>
          <p:nvPr/>
        </p:nvSpPr>
        <p:spPr>
          <a:xfrm>
            <a:off x="6096000" y="5188336"/>
            <a:ext cx="5550361" cy="369332"/>
          </a:xfrm>
          <a:prstGeom prst="rect">
            <a:avLst/>
          </a:prstGeom>
          <a:noFill/>
        </p:spPr>
        <p:txBody>
          <a:bodyPr wrap="square" rtlCol="0">
            <a:spAutoFit/>
          </a:bodyPr>
          <a:lstStyle/>
          <a:p>
            <a:r>
              <a:rPr lang="en-AU" dirty="0">
                <a:solidFill>
                  <a:schemeClr val="bg1"/>
                </a:solidFill>
                <a:latin typeface="Kozuka Gothic Pro R" panose="020B0400000000000000" pitchFamily="34" charset="-128"/>
                <a:ea typeface="Kozuka Gothic Pro R" panose="020B0400000000000000" pitchFamily="34" charset="-128"/>
              </a:rPr>
              <a:t>http://www.eventid.net/docs/onprem_to_cloud.asp</a:t>
            </a:r>
          </a:p>
        </p:txBody>
      </p:sp>
      <p:pic>
        <p:nvPicPr>
          <p:cNvPr id="18" name="Picture 17">
            <a:extLst>
              <a:ext uri="{FF2B5EF4-FFF2-40B4-BE49-F238E27FC236}">
                <a16:creationId xmlns:a16="http://schemas.microsoft.com/office/drawing/2014/main" id="{F5EFB2BE-B989-4DE6-B712-430978625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0035" y="2126548"/>
            <a:ext cx="2857500" cy="2857500"/>
          </a:xfrm>
          <a:prstGeom prst="rect">
            <a:avLst/>
          </a:prstGeom>
        </p:spPr>
      </p:pic>
    </p:spTree>
    <p:extLst>
      <p:ext uri="{BB962C8B-B14F-4D97-AF65-F5344CB8AC3E}">
        <p14:creationId xmlns:p14="http://schemas.microsoft.com/office/powerpoint/2010/main" val="232574031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pic>
        <p:nvPicPr>
          <p:cNvPr id="52" name="Graphic 51" descr="Cloud">
            <a:extLst>
              <a:ext uri="{FF2B5EF4-FFF2-40B4-BE49-F238E27FC236}">
                <a16:creationId xmlns:a16="http://schemas.microsoft.com/office/drawing/2014/main" id="{006352EA-A2B9-4B2A-93CD-671376B28D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16740" y="1475041"/>
            <a:ext cx="1570491" cy="1570491"/>
          </a:xfrm>
          <a:prstGeom prst="rect">
            <a:avLst/>
          </a:prstGeom>
        </p:spPr>
      </p:pic>
      <p:pic>
        <p:nvPicPr>
          <p:cNvPr id="3" name="Graphic 2" descr="Cloud">
            <a:extLst>
              <a:ext uri="{FF2B5EF4-FFF2-40B4-BE49-F238E27FC236}">
                <a16:creationId xmlns:a16="http://schemas.microsoft.com/office/drawing/2014/main" id="{7732CC55-4B75-4116-A7A8-5877823DEB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936" y="1719974"/>
            <a:ext cx="1570491" cy="1570491"/>
          </a:xfrm>
          <a:prstGeom prst="rect">
            <a:avLst/>
          </a:prstGeom>
        </p:spPr>
      </p:pic>
      <p:sp>
        <p:nvSpPr>
          <p:cNvPr id="5" name="Rectangle 4">
            <a:extLst>
              <a:ext uri="{FF2B5EF4-FFF2-40B4-BE49-F238E27FC236}">
                <a16:creationId xmlns:a16="http://schemas.microsoft.com/office/drawing/2014/main" id="{1EAC782A-C842-4304-A0A1-AE0B1EC086C3}"/>
              </a:ext>
            </a:extLst>
          </p:cNvPr>
          <p:cNvSpPr/>
          <p:nvPr/>
        </p:nvSpPr>
        <p:spPr>
          <a:xfrm>
            <a:off x="5629091" y="1268015"/>
            <a:ext cx="1198633" cy="3403836"/>
          </a:xfrm>
          <a:prstGeom prst="rect">
            <a:avLst/>
          </a:prstGeom>
          <a:solidFill>
            <a:srgbClr val="B542B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AU" dirty="0">
                <a:solidFill>
                  <a:schemeClr val="bg1"/>
                </a:solidFill>
                <a:latin typeface="Kozuka Gothic Pro R" panose="020B0400000000000000" pitchFamily="34" charset="-128"/>
                <a:ea typeface="Kozuka Gothic Pro R" panose="020B0400000000000000" pitchFamily="34" charset="-128"/>
              </a:rPr>
              <a:t>Azure Resource Manager </a:t>
            </a:r>
          </a:p>
          <a:p>
            <a:pPr algn="ctr"/>
            <a:r>
              <a:rPr lang="en-AU" dirty="0">
                <a:solidFill>
                  <a:schemeClr val="bg1"/>
                </a:solidFill>
                <a:latin typeface="Kozuka Gothic Pro R" panose="020B0400000000000000" pitchFamily="34" charset="-128"/>
                <a:ea typeface="Kozuka Gothic Pro R" panose="020B0400000000000000" pitchFamily="34" charset="-128"/>
              </a:rPr>
              <a:t>(ARM)</a:t>
            </a:r>
          </a:p>
        </p:txBody>
      </p:sp>
      <p:sp>
        <p:nvSpPr>
          <p:cNvPr id="6" name="Rectangle 5">
            <a:extLst>
              <a:ext uri="{FF2B5EF4-FFF2-40B4-BE49-F238E27FC236}">
                <a16:creationId xmlns:a16="http://schemas.microsoft.com/office/drawing/2014/main" id="{16B27B98-7497-47D1-A911-6EA1010B49E9}"/>
              </a:ext>
            </a:extLst>
          </p:cNvPr>
          <p:cNvSpPr/>
          <p:nvPr/>
        </p:nvSpPr>
        <p:spPr>
          <a:xfrm>
            <a:off x="2446259" y="1955240"/>
            <a:ext cx="1212887" cy="341005"/>
          </a:xfrm>
          <a:prstGeom prst="rect">
            <a:avLst/>
          </a:prstGeom>
          <a:solidFill>
            <a:srgbClr val="A5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1">
                    <a:lumMod val="50000"/>
                  </a:schemeClr>
                </a:solidFill>
                <a:latin typeface="Kozuka Gothic Pro R" panose="020B0400000000000000" pitchFamily="34" charset="-128"/>
                <a:ea typeface="Kozuka Gothic Pro R" panose="020B0400000000000000" pitchFamily="34" charset="-128"/>
              </a:rPr>
              <a:t>Portal</a:t>
            </a:r>
          </a:p>
        </p:txBody>
      </p:sp>
      <p:sp>
        <p:nvSpPr>
          <p:cNvPr id="8" name="Rectangle 7">
            <a:extLst>
              <a:ext uri="{FF2B5EF4-FFF2-40B4-BE49-F238E27FC236}">
                <a16:creationId xmlns:a16="http://schemas.microsoft.com/office/drawing/2014/main" id="{4986AEF4-0D5C-41A1-896A-195529EAB933}"/>
              </a:ext>
            </a:extLst>
          </p:cNvPr>
          <p:cNvSpPr/>
          <p:nvPr/>
        </p:nvSpPr>
        <p:spPr>
          <a:xfrm>
            <a:off x="2444465" y="2424793"/>
            <a:ext cx="1212887" cy="341005"/>
          </a:xfrm>
          <a:prstGeom prst="rect">
            <a:avLst/>
          </a:prstGeom>
          <a:solidFill>
            <a:srgbClr val="A5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1">
                    <a:lumMod val="50000"/>
                  </a:schemeClr>
                </a:solidFill>
                <a:latin typeface="Kozuka Gothic Pro R" panose="020B0400000000000000" pitchFamily="34" charset="-128"/>
                <a:ea typeface="Kozuka Gothic Pro R" panose="020B0400000000000000" pitchFamily="34" charset="-128"/>
              </a:rPr>
              <a:t>PowerShell</a:t>
            </a:r>
          </a:p>
        </p:txBody>
      </p:sp>
      <p:sp>
        <p:nvSpPr>
          <p:cNvPr id="9" name="Rectangle 8">
            <a:extLst>
              <a:ext uri="{FF2B5EF4-FFF2-40B4-BE49-F238E27FC236}">
                <a16:creationId xmlns:a16="http://schemas.microsoft.com/office/drawing/2014/main" id="{9383239E-B332-4C0D-9787-EBD3DE6186FE}"/>
              </a:ext>
            </a:extLst>
          </p:cNvPr>
          <p:cNvSpPr/>
          <p:nvPr/>
        </p:nvSpPr>
        <p:spPr>
          <a:xfrm>
            <a:off x="2448959" y="2920353"/>
            <a:ext cx="1212886" cy="341005"/>
          </a:xfrm>
          <a:prstGeom prst="rect">
            <a:avLst/>
          </a:prstGeom>
          <a:solidFill>
            <a:srgbClr val="A5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1">
                    <a:lumMod val="50000"/>
                  </a:schemeClr>
                </a:solidFill>
                <a:latin typeface="Kozuka Gothic Pro R" panose="020B0400000000000000" pitchFamily="34" charset="-128"/>
                <a:ea typeface="Kozuka Gothic Pro R" panose="020B0400000000000000" pitchFamily="34" charset="-128"/>
              </a:rPr>
              <a:t>CLI</a:t>
            </a:r>
          </a:p>
        </p:txBody>
      </p:sp>
      <p:sp>
        <p:nvSpPr>
          <p:cNvPr id="7" name="Rectangle 6">
            <a:extLst>
              <a:ext uri="{FF2B5EF4-FFF2-40B4-BE49-F238E27FC236}">
                <a16:creationId xmlns:a16="http://schemas.microsoft.com/office/drawing/2014/main" id="{81526FC4-C108-400F-9B32-A8C34D65C68F}"/>
              </a:ext>
            </a:extLst>
          </p:cNvPr>
          <p:cNvSpPr/>
          <p:nvPr/>
        </p:nvSpPr>
        <p:spPr>
          <a:xfrm>
            <a:off x="8628385" y="5402426"/>
            <a:ext cx="1074378" cy="526737"/>
          </a:xfrm>
          <a:prstGeom prst="rect">
            <a:avLst/>
          </a:prstGeom>
          <a:solidFill>
            <a:srgbClr val="17D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rgbClr val="0B6146"/>
                </a:solidFill>
                <a:latin typeface="Kozuka Gothic Pro R" panose="020B0400000000000000" pitchFamily="34" charset="-128"/>
                <a:ea typeface="Kozuka Gothic Pro R" panose="020B0400000000000000" pitchFamily="34" charset="-128"/>
              </a:rPr>
              <a:t>ARM</a:t>
            </a:r>
          </a:p>
          <a:p>
            <a:pPr algn="ctr"/>
            <a:r>
              <a:rPr lang="en-AU" sz="1400" dirty="0">
                <a:solidFill>
                  <a:srgbClr val="0B6146"/>
                </a:solidFill>
                <a:latin typeface="Kozuka Gothic Pro R" panose="020B0400000000000000" pitchFamily="34" charset="-128"/>
                <a:ea typeface="Kozuka Gothic Pro R" panose="020B0400000000000000" pitchFamily="34" charset="-128"/>
              </a:rPr>
              <a:t>Template</a:t>
            </a:r>
          </a:p>
        </p:txBody>
      </p:sp>
      <p:sp>
        <p:nvSpPr>
          <p:cNvPr id="13" name="Rectangle 12">
            <a:extLst>
              <a:ext uri="{FF2B5EF4-FFF2-40B4-BE49-F238E27FC236}">
                <a16:creationId xmlns:a16="http://schemas.microsoft.com/office/drawing/2014/main" id="{092A9655-8562-4F97-BE43-DF9541AA0876}"/>
              </a:ext>
            </a:extLst>
          </p:cNvPr>
          <p:cNvSpPr/>
          <p:nvPr/>
        </p:nvSpPr>
        <p:spPr>
          <a:xfrm>
            <a:off x="2358011" y="5328248"/>
            <a:ext cx="802836" cy="587287"/>
          </a:xfrm>
          <a:prstGeom prst="rect">
            <a:avLst/>
          </a:prstGeom>
          <a:solidFill>
            <a:srgbClr val="17D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0B6146"/>
                </a:solidFill>
                <a:latin typeface="Kozuka Gothic Pro R" panose="020B0400000000000000" pitchFamily="34" charset="-128"/>
                <a:ea typeface="Kozuka Gothic Pro R" panose="020B0400000000000000" pitchFamily="34" charset="-128"/>
              </a:rPr>
              <a:t>Audit Policy</a:t>
            </a:r>
          </a:p>
        </p:txBody>
      </p:sp>
      <p:sp>
        <p:nvSpPr>
          <p:cNvPr id="14" name="Rectangle 13">
            <a:extLst>
              <a:ext uri="{FF2B5EF4-FFF2-40B4-BE49-F238E27FC236}">
                <a16:creationId xmlns:a16="http://schemas.microsoft.com/office/drawing/2014/main" id="{93F9E840-F5E0-48AC-9135-84F4FDE5350E}"/>
              </a:ext>
            </a:extLst>
          </p:cNvPr>
          <p:cNvSpPr/>
          <p:nvPr/>
        </p:nvSpPr>
        <p:spPr>
          <a:xfrm>
            <a:off x="3760195" y="5341875"/>
            <a:ext cx="762419" cy="587287"/>
          </a:xfrm>
          <a:prstGeom prst="rect">
            <a:avLst/>
          </a:prstGeom>
          <a:solidFill>
            <a:srgbClr val="17D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0B6146"/>
                </a:solidFill>
                <a:latin typeface="Kozuka Gothic Pro R" panose="020B0400000000000000" pitchFamily="34" charset="-128"/>
                <a:ea typeface="Kozuka Gothic Pro R" panose="020B0400000000000000" pitchFamily="34" charset="-128"/>
              </a:rPr>
              <a:t>Event Log</a:t>
            </a:r>
          </a:p>
        </p:txBody>
      </p:sp>
      <p:sp>
        <p:nvSpPr>
          <p:cNvPr id="15" name="Rectangle 14">
            <a:extLst>
              <a:ext uri="{FF2B5EF4-FFF2-40B4-BE49-F238E27FC236}">
                <a16:creationId xmlns:a16="http://schemas.microsoft.com/office/drawing/2014/main" id="{B3C20780-7A72-458E-B0E8-F50890B30DFC}"/>
              </a:ext>
            </a:extLst>
          </p:cNvPr>
          <p:cNvSpPr/>
          <p:nvPr/>
        </p:nvSpPr>
        <p:spPr>
          <a:xfrm>
            <a:off x="6936304" y="1264309"/>
            <a:ext cx="3344065" cy="1605190"/>
          </a:xfrm>
          <a:prstGeom prst="rect">
            <a:avLst/>
          </a:prstGeom>
          <a:solidFill>
            <a:srgbClr val="B54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latin typeface="Kozuka Gothic Pro R" panose="020B0400000000000000" pitchFamily="34" charset="-128"/>
                <a:ea typeface="Kozuka Gothic Pro R" panose="020B0400000000000000" pitchFamily="34" charset="-128"/>
              </a:rPr>
              <a:t>Subscription</a:t>
            </a:r>
          </a:p>
        </p:txBody>
      </p:sp>
      <p:sp>
        <p:nvSpPr>
          <p:cNvPr id="16" name="Rectangle 15">
            <a:extLst>
              <a:ext uri="{FF2B5EF4-FFF2-40B4-BE49-F238E27FC236}">
                <a16:creationId xmlns:a16="http://schemas.microsoft.com/office/drawing/2014/main" id="{15838C52-23CE-4346-8FE0-4A3399CD2D6D}"/>
              </a:ext>
            </a:extLst>
          </p:cNvPr>
          <p:cNvSpPr/>
          <p:nvPr/>
        </p:nvSpPr>
        <p:spPr>
          <a:xfrm>
            <a:off x="6936304" y="2955480"/>
            <a:ext cx="3344066" cy="1712508"/>
          </a:xfrm>
          <a:prstGeom prst="rect">
            <a:avLst/>
          </a:prstGeom>
          <a:solidFill>
            <a:srgbClr val="B54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latin typeface="Kozuka Gothic Pro R" panose="020B0400000000000000" pitchFamily="34" charset="-128"/>
                <a:ea typeface="Kozuka Gothic Pro R" panose="020B0400000000000000" pitchFamily="34" charset="-128"/>
              </a:rPr>
              <a:t>Subscription</a:t>
            </a:r>
          </a:p>
        </p:txBody>
      </p:sp>
      <p:sp>
        <p:nvSpPr>
          <p:cNvPr id="17" name="Rectangle 16">
            <a:extLst>
              <a:ext uri="{FF2B5EF4-FFF2-40B4-BE49-F238E27FC236}">
                <a16:creationId xmlns:a16="http://schemas.microsoft.com/office/drawing/2014/main" id="{965FAD10-FF6D-4F6B-A15B-3FC03FB2E302}"/>
              </a:ext>
            </a:extLst>
          </p:cNvPr>
          <p:cNvSpPr/>
          <p:nvPr/>
        </p:nvSpPr>
        <p:spPr>
          <a:xfrm>
            <a:off x="5814508" y="2438222"/>
            <a:ext cx="860506" cy="731125"/>
          </a:xfrm>
          <a:prstGeom prst="rect">
            <a:avLst/>
          </a:prstGeom>
          <a:solidFill>
            <a:srgbClr val="17D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B6146"/>
                </a:solidFill>
                <a:latin typeface="Kozuka Gothic Pro R" panose="020B0400000000000000" pitchFamily="34" charset="-128"/>
                <a:ea typeface="Kozuka Gothic Pro R" panose="020B0400000000000000" pitchFamily="34" charset="-128"/>
              </a:rPr>
              <a:t>Azure Policy</a:t>
            </a:r>
          </a:p>
        </p:txBody>
      </p:sp>
      <p:sp>
        <p:nvSpPr>
          <p:cNvPr id="18" name="Isosceles Triangle 17">
            <a:extLst>
              <a:ext uri="{FF2B5EF4-FFF2-40B4-BE49-F238E27FC236}">
                <a16:creationId xmlns:a16="http://schemas.microsoft.com/office/drawing/2014/main" id="{B27B484D-77B3-41DD-AC26-D051DC8D40CF}"/>
              </a:ext>
            </a:extLst>
          </p:cNvPr>
          <p:cNvSpPr/>
          <p:nvPr/>
        </p:nvSpPr>
        <p:spPr>
          <a:xfrm>
            <a:off x="7755332" y="3321010"/>
            <a:ext cx="1509785" cy="10595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Kozuka Gothic Pro R" panose="020B0400000000000000" pitchFamily="34" charset="-128"/>
                <a:ea typeface="Kozuka Gothic Pro R" panose="020B0400000000000000" pitchFamily="34" charset="-128"/>
              </a:rPr>
              <a:t>Office 365</a:t>
            </a:r>
          </a:p>
        </p:txBody>
      </p:sp>
      <p:pic>
        <p:nvPicPr>
          <p:cNvPr id="21" name="Graphic 20" descr="Users">
            <a:extLst>
              <a:ext uri="{FF2B5EF4-FFF2-40B4-BE49-F238E27FC236}">
                <a16:creationId xmlns:a16="http://schemas.microsoft.com/office/drawing/2014/main" id="{108111E8-B3F8-4DA4-8D6E-A1752178CD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25395" y="1879830"/>
            <a:ext cx="914400" cy="914400"/>
          </a:xfrm>
          <a:prstGeom prst="rect">
            <a:avLst/>
          </a:prstGeom>
        </p:spPr>
      </p:pic>
      <p:pic>
        <p:nvPicPr>
          <p:cNvPr id="25" name="Graphic 24" descr="Document">
            <a:extLst>
              <a:ext uri="{FF2B5EF4-FFF2-40B4-BE49-F238E27FC236}">
                <a16:creationId xmlns:a16="http://schemas.microsoft.com/office/drawing/2014/main" id="{42FD1D18-2B0F-4276-8DAD-9BBD04CA8E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5292" y="5177328"/>
            <a:ext cx="914400" cy="914400"/>
          </a:xfrm>
          <a:prstGeom prst="rect">
            <a:avLst/>
          </a:prstGeom>
        </p:spPr>
      </p:pic>
      <p:pic>
        <p:nvPicPr>
          <p:cNvPr id="27" name="Graphic 26" descr="Gears">
            <a:extLst>
              <a:ext uri="{FF2B5EF4-FFF2-40B4-BE49-F238E27FC236}">
                <a16:creationId xmlns:a16="http://schemas.microsoft.com/office/drawing/2014/main" id="{0181026B-477B-4205-B030-7A2EB79BE0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58582" y="5154016"/>
            <a:ext cx="914400" cy="914400"/>
          </a:xfrm>
          <a:prstGeom prst="rect">
            <a:avLst/>
          </a:prstGeom>
        </p:spPr>
      </p:pic>
      <p:pic>
        <p:nvPicPr>
          <p:cNvPr id="31" name="Graphic 30" descr="Bell">
            <a:extLst>
              <a:ext uri="{FF2B5EF4-FFF2-40B4-BE49-F238E27FC236}">
                <a16:creationId xmlns:a16="http://schemas.microsoft.com/office/drawing/2014/main" id="{EFE49DA5-50E5-4A9F-8DF2-8F1CC57690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80290" y="5252527"/>
            <a:ext cx="765982" cy="765982"/>
          </a:xfrm>
          <a:prstGeom prst="rect">
            <a:avLst/>
          </a:prstGeom>
        </p:spPr>
      </p:pic>
      <p:sp>
        <p:nvSpPr>
          <p:cNvPr id="37" name="Rectangle 36">
            <a:extLst>
              <a:ext uri="{FF2B5EF4-FFF2-40B4-BE49-F238E27FC236}">
                <a16:creationId xmlns:a16="http://schemas.microsoft.com/office/drawing/2014/main" id="{540651D3-33E8-4D02-A973-235209D91AAE}"/>
              </a:ext>
            </a:extLst>
          </p:cNvPr>
          <p:cNvSpPr/>
          <p:nvPr/>
        </p:nvSpPr>
        <p:spPr>
          <a:xfrm>
            <a:off x="7123226" y="1612608"/>
            <a:ext cx="2986431" cy="1114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dirty="0">
                <a:solidFill>
                  <a:schemeClr val="bg1"/>
                </a:solidFill>
                <a:latin typeface="Kozuka Gothic Pro R" panose="020B0400000000000000" pitchFamily="34" charset="-128"/>
                <a:ea typeface="Kozuka Gothic Pro R" panose="020B0400000000000000" pitchFamily="34" charset="-128"/>
              </a:rPr>
              <a:t>Resource Group</a:t>
            </a:r>
          </a:p>
        </p:txBody>
      </p:sp>
      <p:sp>
        <p:nvSpPr>
          <p:cNvPr id="38" name="Rectangle 37">
            <a:extLst>
              <a:ext uri="{FF2B5EF4-FFF2-40B4-BE49-F238E27FC236}">
                <a16:creationId xmlns:a16="http://schemas.microsoft.com/office/drawing/2014/main" id="{FDFB7289-F9BD-4960-AE92-5C58CC6ABE4C}"/>
              </a:ext>
            </a:extLst>
          </p:cNvPr>
          <p:cNvSpPr/>
          <p:nvPr/>
        </p:nvSpPr>
        <p:spPr>
          <a:xfrm>
            <a:off x="5791136" y="3318845"/>
            <a:ext cx="968818" cy="563885"/>
          </a:xfrm>
          <a:prstGeom prst="rect">
            <a:avLst/>
          </a:prstGeom>
          <a:solidFill>
            <a:srgbClr val="17D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rgbClr val="0B6146"/>
                </a:solidFill>
                <a:latin typeface="Kozuka Gothic Pro R" panose="020B0400000000000000" pitchFamily="34" charset="-128"/>
                <a:ea typeface="Kozuka Gothic Pro R" panose="020B0400000000000000" pitchFamily="34" charset="-128"/>
              </a:rPr>
              <a:t>ARM</a:t>
            </a:r>
          </a:p>
          <a:p>
            <a:pPr algn="ctr"/>
            <a:r>
              <a:rPr lang="en-AU" sz="1400" dirty="0">
                <a:solidFill>
                  <a:srgbClr val="0B6146"/>
                </a:solidFill>
                <a:latin typeface="Kozuka Gothic Pro R" panose="020B0400000000000000" pitchFamily="34" charset="-128"/>
                <a:ea typeface="Kozuka Gothic Pro R" panose="020B0400000000000000" pitchFamily="34" charset="-128"/>
              </a:rPr>
              <a:t>Template</a:t>
            </a:r>
          </a:p>
        </p:txBody>
      </p:sp>
      <p:pic>
        <p:nvPicPr>
          <p:cNvPr id="29" name="Graphic 28" descr="Database">
            <a:extLst>
              <a:ext uri="{FF2B5EF4-FFF2-40B4-BE49-F238E27FC236}">
                <a16:creationId xmlns:a16="http://schemas.microsoft.com/office/drawing/2014/main" id="{89646B6B-1B5B-4385-B71C-EED9217AE8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75651" y="1834167"/>
            <a:ext cx="671053" cy="671053"/>
          </a:xfrm>
          <a:prstGeom prst="rect">
            <a:avLst/>
          </a:prstGeom>
        </p:spPr>
      </p:pic>
      <p:sp>
        <p:nvSpPr>
          <p:cNvPr id="36" name="Rectangle 35">
            <a:extLst>
              <a:ext uri="{FF2B5EF4-FFF2-40B4-BE49-F238E27FC236}">
                <a16:creationId xmlns:a16="http://schemas.microsoft.com/office/drawing/2014/main" id="{427FAEBA-2CF5-4524-A774-61731123EAD7}"/>
              </a:ext>
            </a:extLst>
          </p:cNvPr>
          <p:cNvSpPr/>
          <p:nvPr/>
        </p:nvSpPr>
        <p:spPr>
          <a:xfrm>
            <a:off x="7374870" y="2044406"/>
            <a:ext cx="937135" cy="537890"/>
          </a:xfrm>
          <a:prstGeom prst="rect">
            <a:avLst/>
          </a:prstGeom>
          <a:solidFill>
            <a:srgbClr val="17D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0B6146"/>
                </a:solidFill>
                <a:latin typeface="Kozuka Gothic Pro R" panose="020B0400000000000000" pitchFamily="34" charset="-128"/>
                <a:ea typeface="Kozuka Gothic Pro R" panose="020B0400000000000000" pitchFamily="34" charset="-128"/>
              </a:rPr>
              <a:t>Azure Policy</a:t>
            </a:r>
          </a:p>
        </p:txBody>
      </p:sp>
      <p:pic>
        <p:nvPicPr>
          <p:cNvPr id="39" name="Graphic 38" descr="Users">
            <a:extLst>
              <a:ext uri="{FF2B5EF4-FFF2-40B4-BE49-F238E27FC236}">
                <a16:creationId xmlns:a16="http://schemas.microsoft.com/office/drawing/2014/main" id="{D428E85C-4A67-4BBA-83EA-BE3E80CB42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450" y="2073818"/>
            <a:ext cx="914400" cy="914400"/>
          </a:xfrm>
          <a:prstGeom prst="rect">
            <a:avLst/>
          </a:prstGeom>
        </p:spPr>
      </p:pic>
      <p:sp>
        <p:nvSpPr>
          <p:cNvPr id="40" name="TextBox 39">
            <a:extLst>
              <a:ext uri="{FF2B5EF4-FFF2-40B4-BE49-F238E27FC236}">
                <a16:creationId xmlns:a16="http://schemas.microsoft.com/office/drawing/2014/main" id="{22057076-1751-4B71-A5BE-387850EC3C12}"/>
              </a:ext>
            </a:extLst>
          </p:cNvPr>
          <p:cNvSpPr txBox="1"/>
          <p:nvPr/>
        </p:nvSpPr>
        <p:spPr>
          <a:xfrm>
            <a:off x="493180" y="2769610"/>
            <a:ext cx="1364021" cy="369332"/>
          </a:xfrm>
          <a:prstGeom prst="rect">
            <a:avLst/>
          </a:prstGeom>
          <a:noFill/>
        </p:spPr>
        <p:txBody>
          <a:bodyPr wrap="square" rtlCol="0">
            <a:spAutoFit/>
          </a:bodyPr>
          <a:lstStyle/>
          <a:p>
            <a:r>
              <a:rPr lang="en-AU" dirty="0">
                <a:solidFill>
                  <a:schemeClr val="bg1"/>
                </a:solidFill>
                <a:latin typeface="Kozuka Gothic Pro R" panose="020B0400000000000000" pitchFamily="34" charset="-128"/>
                <a:ea typeface="Kozuka Gothic Pro R" panose="020B0400000000000000" pitchFamily="34" charset="-128"/>
              </a:rPr>
              <a:t>Developers</a:t>
            </a:r>
          </a:p>
        </p:txBody>
      </p:sp>
      <p:sp>
        <p:nvSpPr>
          <p:cNvPr id="41" name="TextBox 40">
            <a:extLst>
              <a:ext uri="{FF2B5EF4-FFF2-40B4-BE49-F238E27FC236}">
                <a16:creationId xmlns:a16="http://schemas.microsoft.com/office/drawing/2014/main" id="{09B60798-7F3F-4123-A39E-8C0395CC51C9}"/>
              </a:ext>
            </a:extLst>
          </p:cNvPr>
          <p:cNvSpPr txBox="1"/>
          <p:nvPr/>
        </p:nvSpPr>
        <p:spPr>
          <a:xfrm>
            <a:off x="10941129" y="2684833"/>
            <a:ext cx="807891" cy="369332"/>
          </a:xfrm>
          <a:prstGeom prst="rect">
            <a:avLst/>
          </a:prstGeom>
          <a:noFill/>
        </p:spPr>
        <p:txBody>
          <a:bodyPr wrap="square" rtlCol="0">
            <a:spAutoFit/>
          </a:bodyPr>
          <a:lstStyle/>
          <a:p>
            <a:r>
              <a:rPr lang="en-AU" dirty="0">
                <a:solidFill>
                  <a:schemeClr val="bg1"/>
                </a:solidFill>
                <a:latin typeface="Kozuka Gothic Pro R" panose="020B0400000000000000" pitchFamily="34" charset="-128"/>
                <a:ea typeface="Kozuka Gothic Pro R" panose="020B0400000000000000" pitchFamily="34" charset="-128"/>
              </a:rPr>
              <a:t>Users</a:t>
            </a:r>
          </a:p>
        </p:txBody>
      </p:sp>
      <p:cxnSp>
        <p:nvCxnSpPr>
          <p:cNvPr id="46" name="Straight Connector 45">
            <a:extLst>
              <a:ext uri="{FF2B5EF4-FFF2-40B4-BE49-F238E27FC236}">
                <a16:creationId xmlns:a16="http://schemas.microsoft.com/office/drawing/2014/main" id="{6E0E2133-8A15-45ED-9CE3-405C0D482250}"/>
              </a:ext>
            </a:extLst>
          </p:cNvPr>
          <p:cNvCxnSpPr>
            <a:cxnSpLocks/>
          </p:cNvCxnSpPr>
          <p:nvPr/>
        </p:nvCxnSpPr>
        <p:spPr>
          <a:xfrm>
            <a:off x="9826333" y="343531"/>
            <a:ext cx="0" cy="5521764"/>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B5F625C-C359-4B8C-B23C-207794D57998}"/>
              </a:ext>
            </a:extLst>
          </p:cNvPr>
          <p:cNvSpPr txBox="1"/>
          <p:nvPr/>
        </p:nvSpPr>
        <p:spPr>
          <a:xfrm>
            <a:off x="4063350" y="443570"/>
            <a:ext cx="3803041" cy="523220"/>
          </a:xfrm>
          <a:prstGeom prst="rect">
            <a:avLst/>
          </a:prstGeom>
          <a:noFill/>
        </p:spPr>
        <p:txBody>
          <a:bodyPr wrap="square" rtlCol="0">
            <a:spAutoFit/>
          </a:bodyPr>
          <a:lstStyle/>
          <a:p>
            <a:r>
              <a:rPr lang="en-AU" sz="2800" dirty="0">
                <a:solidFill>
                  <a:srgbClr val="90D1F9"/>
                </a:solidFill>
                <a:latin typeface="Kozuka Gothic Pro R" panose="020B0400000000000000" pitchFamily="34" charset="-128"/>
                <a:ea typeface="Kozuka Gothic Pro R" panose="020B0400000000000000" pitchFamily="34" charset="-128"/>
              </a:rPr>
              <a:t>Management</a:t>
            </a:r>
            <a:r>
              <a:rPr lang="en-AU" dirty="0">
                <a:solidFill>
                  <a:schemeClr val="bg1"/>
                </a:solidFill>
                <a:latin typeface="Kozuka Gothic Pro R" panose="020B0400000000000000" pitchFamily="34" charset="-128"/>
                <a:ea typeface="Kozuka Gothic Pro R" panose="020B0400000000000000" pitchFamily="34" charset="-128"/>
              </a:rPr>
              <a:t> </a:t>
            </a:r>
            <a:r>
              <a:rPr lang="en-AU" sz="2400" dirty="0">
                <a:solidFill>
                  <a:srgbClr val="90D1F9"/>
                </a:solidFill>
                <a:latin typeface="Kozuka Gothic Pro R" panose="020B0400000000000000" pitchFamily="34" charset="-128"/>
                <a:ea typeface="Kozuka Gothic Pro R" panose="020B0400000000000000" pitchFamily="34" charset="-128"/>
              </a:rPr>
              <a:t>Plane</a:t>
            </a:r>
            <a:endParaRPr lang="en-AU" dirty="0">
              <a:solidFill>
                <a:srgbClr val="90D1F9"/>
              </a:solidFill>
              <a:latin typeface="Kozuka Gothic Pro R" panose="020B0400000000000000" pitchFamily="34" charset="-128"/>
              <a:ea typeface="Kozuka Gothic Pro R" panose="020B0400000000000000" pitchFamily="34" charset="-128"/>
            </a:endParaRPr>
          </a:p>
        </p:txBody>
      </p:sp>
      <p:sp>
        <p:nvSpPr>
          <p:cNvPr id="48" name="TextBox 47">
            <a:extLst>
              <a:ext uri="{FF2B5EF4-FFF2-40B4-BE49-F238E27FC236}">
                <a16:creationId xmlns:a16="http://schemas.microsoft.com/office/drawing/2014/main" id="{6D2FC81B-498B-4F75-A431-60A030559569}"/>
              </a:ext>
            </a:extLst>
          </p:cNvPr>
          <p:cNvSpPr txBox="1"/>
          <p:nvPr/>
        </p:nvSpPr>
        <p:spPr>
          <a:xfrm>
            <a:off x="10038194" y="418813"/>
            <a:ext cx="1992880" cy="523220"/>
          </a:xfrm>
          <a:prstGeom prst="rect">
            <a:avLst/>
          </a:prstGeom>
          <a:noFill/>
        </p:spPr>
        <p:txBody>
          <a:bodyPr wrap="square" rtlCol="0">
            <a:spAutoFit/>
          </a:bodyPr>
          <a:lstStyle/>
          <a:p>
            <a:r>
              <a:rPr lang="en-AU" sz="2800" dirty="0">
                <a:solidFill>
                  <a:srgbClr val="90D1F9"/>
                </a:solidFill>
                <a:latin typeface="Kozuka Gothic Pro R" panose="020B0400000000000000" pitchFamily="34" charset="-128"/>
                <a:ea typeface="Kozuka Gothic Pro R" panose="020B0400000000000000" pitchFamily="34" charset="-128"/>
              </a:rPr>
              <a:t>Data Plane</a:t>
            </a:r>
          </a:p>
        </p:txBody>
      </p:sp>
      <p:cxnSp>
        <p:nvCxnSpPr>
          <p:cNvPr id="50" name="Straight Arrow Connector 49">
            <a:extLst>
              <a:ext uri="{FF2B5EF4-FFF2-40B4-BE49-F238E27FC236}">
                <a16:creationId xmlns:a16="http://schemas.microsoft.com/office/drawing/2014/main" id="{46542E5A-51D6-42A3-9BCF-334F18B000D9}"/>
              </a:ext>
            </a:extLst>
          </p:cNvPr>
          <p:cNvCxnSpPr>
            <a:cxnSpLocks/>
          </p:cNvCxnSpPr>
          <p:nvPr/>
        </p:nvCxnSpPr>
        <p:spPr>
          <a:xfrm flipV="1">
            <a:off x="1818479" y="2143274"/>
            <a:ext cx="514638" cy="15297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D865B6A-4278-4530-BE14-DF1DF2E903EF}"/>
              </a:ext>
            </a:extLst>
          </p:cNvPr>
          <p:cNvCxnSpPr>
            <a:cxnSpLocks/>
          </p:cNvCxnSpPr>
          <p:nvPr/>
        </p:nvCxnSpPr>
        <p:spPr>
          <a:xfrm>
            <a:off x="1876871" y="2595295"/>
            <a:ext cx="456246"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E7B022D-E3F1-44A3-86F8-09748B0563B9}"/>
              </a:ext>
            </a:extLst>
          </p:cNvPr>
          <p:cNvCxnSpPr>
            <a:cxnSpLocks/>
          </p:cNvCxnSpPr>
          <p:nvPr/>
        </p:nvCxnSpPr>
        <p:spPr>
          <a:xfrm>
            <a:off x="1870872" y="2955480"/>
            <a:ext cx="481973" cy="1341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6AC8E40-6751-4B75-A5F4-A2C4562A1453}"/>
              </a:ext>
            </a:extLst>
          </p:cNvPr>
          <p:cNvCxnSpPr>
            <a:cxnSpLocks/>
          </p:cNvCxnSpPr>
          <p:nvPr/>
        </p:nvCxnSpPr>
        <p:spPr>
          <a:xfrm flipV="1">
            <a:off x="3806528" y="3033295"/>
            <a:ext cx="415830" cy="5629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477241A-3271-44C0-A8D5-AEFA145D504F}"/>
              </a:ext>
            </a:extLst>
          </p:cNvPr>
          <p:cNvCxnSpPr>
            <a:cxnSpLocks/>
          </p:cNvCxnSpPr>
          <p:nvPr/>
        </p:nvCxnSpPr>
        <p:spPr>
          <a:xfrm>
            <a:off x="3781969" y="2066904"/>
            <a:ext cx="415610" cy="14548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E042573-570F-4B3B-BBC5-070329EE0A7A}"/>
              </a:ext>
            </a:extLst>
          </p:cNvPr>
          <p:cNvCxnSpPr>
            <a:cxnSpLocks/>
          </p:cNvCxnSpPr>
          <p:nvPr/>
        </p:nvCxnSpPr>
        <p:spPr>
          <a:xfrm>
            <a:off x="3781969" y="2595295"/>
            <a:ext cx="440389"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9F42708-6609-4568-8533-0872306B81BF}"/>
              </a:ext>
            </a:extLst>
          </p:cNvPr>
          <p:cNvCxnSpPr>
            <a:cxnSpLocks/>
            <a:endCxn id="29" idx="3"/>
          </p:cNvCxnSpPr>
          <p:nvPr/>
        </p:nvCxnSpPr>
        <p:spPr>
          <a:xfrm flipH="1" flipV="1">
            <a:off x="10146704" y="2169694"/>
            <a:ext cx="551050" cy="18118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35643AE-B353-4E71-B4BC-253B86719930}"/>
              </a:ext>
            </a:extLst>
          </p:cNvPr>
          <p:cNvCxnSpPr>
            <a:cxnSpLocks/>
            <a:stCxn id="18" idx="3"/>
          </p:cNvCxnSpPr>
          <p:nvPr/>
        </p:nvCxnSpPr>
        <p:spPr>
          <a:xfrm flipH="1">
            <a:off x="4273889" y="4380550"/>
            <a:ext cx="4236336" cy="953903"/>
          </a:xfrm>
          <a:prstGeom prst="straightConnector1">
            <a:avLst/>
          </a:prstGeom>
          <a:ln w="571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F5C2AD4-D4D4-405B-9ECF-BCA95D29ED8A}"/>
              </a:ext>
            </a:extLst>
          </p:cNvPr>
          <p:cNvCxnSpPr>
            <a:cxnSpLocks/>
          </p:cNvCxnSpPr>
          <p:nvPr/>
        </p:nvCxnSpPr>
        <p:spPr>
          <a:xfrm flipV="1">
            <a:off x="3316647" y="5615486"/>
            <a:ext cx="353686" cy="427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1911715-1D6F-4457-BDAA-08AB77844A44}"/>
              </a:ext>
            </a:extLst>
          </p:cNvPr>
          <p:cNvSpPr txBox="1"/>
          <p:nvPr/>
        </p:nvSpPr>
        <p:spPr>
          <a:xfrm>
            <a:off x="4922275" y="6006871"/>
            <a:ext cx="682011" cy="369332"/>
          </a:xfrm>
          <a:prstGeom prst="rect">
            <a:avLst/>
          </a:prstGeom>
          <a:noFill/>
        </p:spPr>
        <p:txBody>
          <a:bodyPr wrap="square" rtlCol="0">
            <a:spAutoFit/>
          </a:bodyPr>
          <a:lstStyle/>
          <a:p>
            <a:r>
              <a:rPr lang="en-AU" dirty="0">
                <a:solidFill>
                  <a:schemeClr val="bg1"/>
                </a:solidFill>
                <a:latin typeface="Kozuka Gothic Pro R" panose="020B0400000000000000" pitchFamily="34" charset="-128"/>
                <a:ea typeface="Kozuka Gothic Pro R" panose="020B0400000000000000" pitchFamily="34" charset="-128"/>
              </a:rPr>
              <a:t>Alert</a:t>
            </a:r>
          </a:p>
        </p:txBody>
      </p:sp>
      <p:sp>
        <p:nvSpPr>
          <p:cNvPr id="84" name="TextBox 83">
            <a:extLst>
              <a:ext uri="{FF2B5EF4-FFF2-40B4-BE49-F238E27FC236}">
                <a16:creationId xmlns:a16="http://schemas.microsoft.com/office/drawing/2014/main" id="{B3677D80-19DB-4D04-A6FD-757133FA7551}"/>
              </a:ext>
            </a:extLst>
          </p:cNvPr>
          <p:cNvSpPr txBox="1"/>
          <p:nvPr/>
        </p:nvSpPr>
        <p:spPr>
          <a:xfrm>
            <a:off x="7491472" y="6006871"/>
            <a:ext cx="760626" cy="369332"/>
          </a:xfrm>
          <a:prstGeom prst="rect">
            <a:avLst/>
          </a:prstGeom>
          <a:noFill/>
        </p:spPr>
        <p:txBody>
          <a:bodyPr wrap="square" rtlCol="0">
            <a:spAutoFit/>
          </a:bodyPr>
          <a:lstStyle/>
          <a:p>
            <a:r>
              <a:rPr lang="en-AU" dirty="0">
                <a:solidFill>
                  <a:schemeClr val="bg1"/>
                </a:solidFill>
                <a:latin typeface="Kozuka Gothic Pro R" panose="020B0400000000000000" pitchFamily="34" charset="-128"/>
                <a:ea typeface="Kozuka Gothic Pro R" panose="020B0400000000000000" pitchFamily="34" charset="-128"/>
              </a:rPr>
              <a:t>Code</a:t>
            </a:r>
          </a:p>
        </p:txBody>
      </p:sp>
      <p:sp>
        <p:nvSpPr>
          <p:cNvPr id="85" name="TextBox 84">
            <a:extLst>
              <a:ext uri="{FF2B5EF4-FFF2-40B4-BE49-F238E27FC236}">
                <a16:creationId xmlns:a16="http://schemas.microsoft.com/office/drawing/2014/main" id="{D55D229B-ABB2-4A5E-81DC-998B3EAFFD43}"/>
              </a:ext>
            </a:extLst>
          </p:cNvPr>
          <p:cNvSpPr txBox="1"/>
          <p:nvPr/>
        </p:nvSpPr>
        <p:spPr>
          <a:xfrm>
            <a:off x="5832626" y="5990368"/>
            <a:ext cx="1489676" cy="369332"/>
          </a:xfrm>
          <a:prstGeom prst="rect">
            <a:avLst/>
          </a:prstGeom>
          <a:noFill/>
        </p:spPr>
        <p:txBody>
          <a:bodyPr wrap="square" rtlCol="0">
            <a:spAutoFit/>
          </a:bodyPr>
          <a:lstStyle/>
          <a:p>
            <a:r>
              <a:rPr lang="en-AU" dirty="0">
                <a:solidFill>
                  <a:schemeClr val="bg1"/>
                </a:solidFill>
                <a:latin typeface="Kozuka Gothic Pro R" panose="020B0400000000000000" pitchFamily="34" charset="-128"/>
                <a:ea typeface="Kozuka Gothic Pro R" panose="020B0400000000000000" pitchFamily="34" charset="-128"/>
              </a:rPr>
              <a:t>Automation</a:t>
            </a:r>
          </a:p>
        </p:txBody>
      </p:sp>
      <p:cxnSp>
        <p:nvCxnSpPr>
          <p:cNvPr id="86" name="Straight Arrow Connector 85">
            <a:extLst>
              <a:ext uri="{FF2B5EF4-FFF2-40B4-BE49-F238E27FC236}">
                <a16:creationId xmlns:a16="http://schemas.microsoft.com/office/drawing/2014/main" id="{7A91C8C1-72AC-4C41-B2B6-6DE0851E6201}"/>
              </a:ext>
            </a:extLst>
          </p:cNvPr>
          <p:cNvCxnSpPr>
            <a:cxnSpLocks/>
          </p:cNvCxnSpPr>
          <p:nvPr/>
        </p:nvCxnSpPr>
        <p:spPr>
          <a:xfrm flipV="1">
            <a:off x="4611559" y="5621891"/>
            <a:ext cx="353686" cy="427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0509C45-F5C3-4DAD-9927-C1AD753279E3}"/>
              </a:ext>
            </a:extLst>
          </p:cNvPr>
          <p:cNvCxnSpPr>
            <a:cxnSpLocks/>
          </p:cNvCxnSpPr>
          <p:nvPr/>
        </p:nvCxnSpPr>
        <p:spPr>
          <a:xfrm flipV="1">
            <a:off x="5635157" y="5611216"/>
            <a:ext cx="353686" cy="427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CD6411E-9C2F-4332-AF15-CDD7A7733825}"/>
              </a:ext>
            </a:extLst>
          </p:cNvPr>
          <p:cNvCxnSpPr>
            <a:cxnSpLocks/>
          </p:cNvCxnSpPr>
          <p:nvPr/>
        </p:nvCxnSpPr>
        <p:spPr>
          <a:xfrm flipV="1">
            <a:off x="7020480" y="5635518"/>
            <a:ext cx="353686" cy="427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42C44F8-F726-4952-9677-2131B07120AE}"/>
              </a:ext>
            </a:extLst>
          </p:cNvPr>
          <p:cNvCxnSpPr>
            <a:cxnSpLocks/>
          </p:cNvCxnSpPr>
          <p:nvPr/>
        </p:nvCxnSpPr>
        <p:spPr>
          <a:xfrm flipV="1">
            <a:off x="8203472" y="5636736"/>
            <a:ext cx="353686" cy="427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EF717FA-3376-46A6-857D-1228F447D7B2}"/>
              </a:ext>
            </a:extLst>
          </p:cNvPr>
          <p:cNvSpPr txBox="1"/>
          <p:nvPr/>
        </p:nvSpPr>
        <p:spPr>
          <a:xfrm>
            <a:off x="8721338" y="2373383"/>
            <a:ext cx="1194614" cy="369332"/>
          </a:xfrm>
          <a:prstGeom prst="rect">
            <a:avLst/>
          </a:prstGeom>
          <a:noFill/>
        </p:spPr>
        <p:txBody>
          <a:bodyPr wrap="square" rtlCol="0">
            <a:spAutoFit/>
          </a:bodyPr>
          <a:lstStyle/>
          <a:p>
            <a:r>
              <a:rPr lang="en-AU" dirty="0">
                <a:solidFill>
                  <a:schemeClr val="bg1"/>
                </a:solidFill>
                <a:latin typeface="Kozuka Gothic Pro R" panose="020B0400000000000000" pitchFamily="34" charset="-128"/>
                <a:ea typeface="Kozuka Gothic Pro R" panose="020B0400000000000000" pitchFamily="34" charset="-128"/>
              </a:rPr>
              <a:t>Resource</a:t>
            </a:r>
          </a:p>
        </p:txBody>
      </p:sp>
      <p:sp>
        <p:nvSpPr>
          <p:cNvPr id="56" name="Rectangle 55">
            <a:extLst>
              <a:ext uri="{FF2B5EF4-FFF2-40B4-BE49-F238E27FC236}">
                <a16:creationId xmlns:a16="http://schemas.microsoft.com/office/drawing/2014/main" id="{6ED697B0-4E86-4417-AA3A-05772B601D37}"/>
              </a:ext>
            </a:extLst>
          </p:cNvPr>
          <p:cNvSpPr/>
          <p:nvPr/>
        </p:nvSpPr>
        <p:spPr>
          <a:xfrm>
            <a:off x="4309180" y="1268015"/>
            <a:ext cx="1198633" cy="3403836"/>
          </a:xfrm>
          <a:prstGeom prst="rect">
            <a:avLst/>
          </a:prstGeom>
          <a:solidFill>
            <a:srgbClr val="B542B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AU" dirty="0" err="1">
                <a:solidFill>
                  <a:schemeClr val="bg1"/>
                </a:solidFill>
                <a:latin typeface="Kozuka Gothic Pro R" panose="020B0400000000000000" pitchFamily="34" charset="-128"/>
                <a:ea typeface="Kozuka Gothic Pro R" panose="020B0400000000000000" pitchFamily="34" charset="-128"/>
              </a:rPr>
              <a:t>MicrosoftGraph</a:t>
            </a:r>
            <a:r>
              <a:rPr lang="en-AU" dirty="0">
                <a:solidFill>
                  <a:schemeClr val="bg1"/>
                </a:solidFill>
                <a:latin typeface="Kozuka Gothic Pro R" panose="020B0400000000000000" pitchFamily="34" charset="-128"/>
                <a:ea typeface="Kozuka Gothic Pro R" panose="020B0400000000000000" pitchFamily="34" charset="-128"/>
              </a:rPr>
              <a:t> API</a:t>
            </a:r>
          </a:p>
        </p:txBody>
      </p:sp>
      <p:cxnSp>
        <p:nvCxnSpPr>
          <p:cNvPr id="92" name="Straight Arrow Connector 91">
            <a:extLst>
              <a:ext uri="{FF2B5EF4-FFF2-40B4-BE49-F238E27FC236}">
                <a16:creationId xmlns:a16="http://schemas.microsoft.com/office/drawing/2014/main" id="{E15095EA-B4A0-4ECC-A196-52AD4E5F1E55}"/>
              </a:ext>
            </a:extLst>
          </p:cNvPr>
          <p:cNvCxnSpPr>
            <a:cxnSpLocks/>
          </p:cNvCxnSpPr>
          <p:nvPr/>
        </p:nvCxnSpPr>
        <p:spPr>
          <a:xfrm flipH="1">
            <a:off x="5198440" y="4070171"/>
            <a:ext cx="2826526" cy="0"/>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06C02AC-31BD-4B4F-ADE3-2DA1A3B517AB}"/>
              </a:ext>
            </a:extLst>
          </p:cNvPr>
          <p:cNvCxnSpPr>
            <a:cxnSpLocks/>
            <a:stCxn id="37" idx="1"/>
          </p:cNvCxnSpPr>
          <p:nvPr/>
        </p:nvCxnSpPr>
        <p:spPr>
          <a:xfrm flipH="1">
            <a:off x="6727761" y="2169695"/>
            <a:ext cx="395465" cy="289221"/>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A4771A4-B962-4EC4-8848-D94B2F1BF1FA}"/>
              </a:ext>
            </a:extLst>
          </p:cNvPr>
          <p:cNvCxnSpPr>
            <a:cxnSpLocks/>
            <a:stCxn id="17" idx="2"/>
            <a:endCxn id="13" idx="0"/>
          </p:cNvCxnSpPr>
          <p:nvPr/>
        </p:nvCxnSpPr>
        <p:spPr>
          <a:xfrm flipH="1">
            <a:off x="2759429" y="3169347"/>
            <a:ext cx="3485332" cy="2158901"/>
          </a:xfrm>
          <a:prstGeom prst="straightConnector1">
            <a:avLst/>
          </a:prstGeom>
          <a:ln w="571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59C5869-D92D-45EA-B745-46EF1A98284A}"/>
              </a:ext>
            </a:extLst>
          </p:cNvPr>
          <p:cNvCxnSpPr>
            <a:cxnSpLocks/>
          </p:cNvCxnSpPr>
          <p:nvPr/>
        </p:nvCxnSpPr>
        <p:spPr>
          <a:xfrm>
            <a:off x="5263280" y="2684833"/>
            <a:ext cx="569346" cy="0"/>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101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par>
                                <p:cTn id="30" presetID="10"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par>
                                <p:cTn id="95" presetID="10" presetClass="entr" presetSubtype="0" fill="hold" nodeType="with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fade">
                                      <p:cBhvr>
                                        <p:cTn id="97" dur="500"/>
                                        <p:tgtEl>
                                          <p:spTgt spid="7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500"/>
                                        <p:tgtEl>
                                          <p:spTgt spid="6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500"/>
                                        <p:tgtEl>
                                          <p:spTgt spid="14"/>
                                        </p:tgtEl>
                                      </p:cBhvr>
                                    </p:animEffect>
                                  </p:childTnLst>
                                </p:cTn>
                              </p:par>
                              <p:par>
                                <p:cTn id="109" presetID="10" presetClass="entr" presetSubtype="0" fill="hold" nodeType="with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fade">
                                      <p:cBhvr>
                                        <p:cTn id="111" dur="500"/>
                                        <p:tgtEl>
                                          <p:spTgt spid="80"/>
                                        </p:tgtEl>
                                      </p:cBhvr>
                                    </p:animEffect>
                                  </p:childTnLst>
                                </p:cTn>
                              </p:par>
                              <p:par>
                                <p:cTn id="112" presetID="10" presetClass="entr" presetSubtype="0" fill="hold" nodeType="with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fade">
                                      <p:cBhvr>
                                        <p:cTn id="114" dur="500"/>
                                        <p:tgtEl>
                                          <p:spTgt spid="86"/>
                                        </p:tgtEl>
                                      </p:cBhvr>
                                    </p:animEffect>
                                  </p:childTnLst>
                                </p:cTn>
                              </p:par>
                              <p:par>
                                <p:cTn id="115" presetID="10" presetClass="entr" presetSubtype="0" fill="hold"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500"/>
                                        <p:tgtEl>
                                          <p:spTgt spid="3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3"/>
                                        </p:tgtEl>
                                        <p:attrNameLst>
                                          <p:attrName>style.visibility</p:attrName>
                                        </p:attrNameLst>
                                      </p:cBhvr>
                                      <p:to>
                                        <p:strVal val="visible"/>
                                      </p:to>
                                    </p:set>
                                    <p:animEffect transition="in" filter="fade">
                                      <p:cBhvr>
                                        <p:cTn id="120" dur="500"/>
                                        <p:tgtEl>
                                          <p:spTgt spid="83"/>
                                        </p:tgtEl>
                                      </p:cBhvr>
                                    </p:animEffect>
                                  </p:childTnLst>
                                </p:cTn>
                              </p:par>
                              <p:par>
                                <p:cTn id="121" presetID="10" presetClass="entr" presetSubtype="0" fill="hold" nodeType="with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fade">
                                      <p:cBhvr>
                                        <p:cTn id="123" dur="500"/>
                                        <p:tgtEl>
                                          <p:spTgt spid="87"/>
                                        </p:tgtEl>
                                      </p:cBhvr>
                                    </p:animEffect>
                                  </p:childTnLst>
                                </p:cTn>
                              </p:par>
                              <p:par>
                                <p:cTn id="124" presetID="10" presetClass="entr" presetSubtype="0" fill="hold" nodeType="with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fade">
                                      <p:cBhvr>
                                        <p:cTn id="126" dur="500"/>
                                        <p:tgtEl>
                                          <p:spTgt spid="2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fade">
                                      <p:cBhvr>
                                        <p:cTn id="129" dur="500"/>
                                        <p:tgtEl>
                                          <p:spTgt spid="85"/>
                                        </p:tgtEl>
                                      </p:cBhvr>
                                    </p:animEffect>
                                  </p:childTnLst>
                                </p:cTn>
                              </p:par>
                              <p:par>
                                <p:cTn id="130" presetID="10" presetClass="entr" presetSubtype="0" fill="hold" nodeType="withEffect">
                                  <p:stCondLst>
                                    <p:cond delay="0"/>
                                  </p:stCondLst>
                                  <p:childTnLst>
                                    <p:set>
                                      <p:cBhvr>
                                        <p:cTn id="131" dur="1" fill="hold">
                                          <p:stCondLst>
                                            <p:cond delay="0"/>
                                          </p:stCondLst>
                                        </p:cTn>
                                        <p:tgtEl>
                                          <p:spTgt spid="88"/>
                                        </p:tgtEl>
                                        <p:attrNameLst>
                                          <p:attrName>style.visibility</p:attrName>
                                        </p:attrNameLst>
                                      </p:cBhvr>
                                      <p:to>
                                        <p:strVal val="visible"/>
                                      </p:to>
                                    </p:set>
                                    <p:animEffect transition="in" filter="fade">
                                      <p:cBhvr>
                                        <p:cTn id="132" dur="500"/>
                                        <p:tgtEl>
                                          <p:spTgt spid="88"/>
                                        </p:tgtEl>
                                      </p:cBhvr>
                                    </p:animEffect>
                                  </p:childTnLst>
                                </p:cTn>
                              </p:par>
                              <p:par>
                                <p:cTn id="133" presetID="10" presetClass="entr" presetSubtype="0" fill="hold" nodeType="with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500"/>
                                        <p:tgtEl>
                                          <p:spTgt spid="2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84"/>
                                        </p:tgtEl>
                                        <p:attrNameLst>
                                          <p:attrName>style.visibility</p:attrName>
                                        </p:attrNameLst>
                                      </p:cBhvr>
                                      <p:to>
                                        <p:strVal val="visible"/>
                                      </p:to>
                                    </p:set>
                                    <p:animEffect transition="in" filter="fade">
                                      <p:cBhvr>
                                        <p:cTn id="138" dur="500"/>
                                        <p:tgtEl>
                                          <p:spTgt spid="84"/>
                                        </p:tgtEl>
                                      </p:cBhvr>
                                    </p:animEffect>
                                  </p:childTnLst>
                                </p:cTn>
                              </p:par>
                              <p:par>
                                <p:cTn id="139" presetID="10"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500"/>
                                        <p:tgtEl>
                                          <p:spTgt spid="8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
                                        </p:tgtEl>
                                        <p:attrNameLst>
                                          <p:attrName>style.visibility</p:attrName>
                                        </p:attrNameLst>
                                      </p:cBhvr>
                                      <p:to>
                                        <p:strVal val="visible"/>
                                      </p:to>
                                    </p:set>
                                    <p:animEffect transition="in" filter="fade">
                                      <p:cBhvr>
                                        <p:cTn id="144" dur="500"/>
                                        <p:tgtEl>
                                          <p:spTgt spid="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fade">
                                      <p:cBhvr>
                                        <p:cTn id="149" dur="500"/>
                                        <p:tgtEl>
                                          <p:spTgt spid="1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8"/>
                                        </p:tgtEl>
                                        <p:attrNameLst>
                                          <p:attrName>style.visibility</p:attrName>
                                        </p:attrNameLst>
                                      </p:cBhvr>
                                      <p:to>
                                        <p:strVal val="visible"/>
                                      </p:to>
                                    </p:set>
                                    <p:animEffect transition="in" filter="fade">
                                      <p:cBhvr>
                                        <p:cTn id="152" dur="500"/>
                                        <p:tgtEl>
                                          <p:spTgt spid="18"/>
                                        </p:tgtEl>
                                      </p:cBhvr>
                                    </p:animEffect>
                                  </p:childTnLst>
                                </p:cTn>
                              </p:par>
                              <p:par>
                                <p:cTn id="153" presetID="10" presetClass="entr" presetSubtype="0" fill="hold" nodeType="withEffect">
                                  <p:stCondLst>
                                    <p:cond delay="0"/>
                                  </p:stCondLst>
                                  <p:childTnLst>
                                    <p:set>
                                      <p:cBhvr>
                                        <p:cTn id="154" dur="1" fill="hold">
                                          <p:stCondLst>
                                            <p:cond delay="0"/>
                                          </p:stCondLst>
                                        </p:cTn>
                                        <p:tgtEl>
                                          <p:spTgt spid="92"/>
                                        </p:tgtEl>
                                        <p:attrNameLst>
                                          <p:attrName>style.visibility</p:attrName>
                                        </p:attrNameLst>
                                      </p:cBhvr>
                                      <p:to>
                                        <p:strVal val="visible"/>
                                      </p:to>
                                    </p:set>
                                    <p:animEffect transition="in" filter="fade">
                                      <p:cBhvr>
                                        <p:cTn id="155" dur="500"/>
                                        <p:tgtEl>
                                          <p:spTgt spid="92"/>
                                        </p:tgtEl>
                                      </p:cBhvr>
                                    </p:animEffect>
                                  </p:childTnLst>
                                </p:cTn>
                              </p:par>
                              <p:par>
                                <p:cTn id="156" presetID="10" presetClass="entr" presetSubtype="0" fill="hold" nodeType="withEffect">
                                  <p:stCondLst>
                                    <p:cond delay="0"/>
                                  </p:stCondLst>
                                  <p:childTnLst>
                                    <p:set>
                                      <p:cBhvr>
                                        <p:cTn id="157" dur="1" fill="hold">
                                          <p:stCondLst>
                                            <p:cond delay="0"/>
                                          </p:stCondLst>
                                        </p:cTn>
                                        <p:tgtEl>
                                          <p:spTgt spid="77"/>
                                        </p:tgtEl>
                                        <p:attrNameLst>
                                          <p:attrName>style.visibility</p:attrName>
                                        </p:attrNameLst>
                                      </p:cBhvr>
                                      <p:to>
                                        <p:strVal val="visible"/>
                                      </p:to>
                                    </p:set>
                                    <p:animEffect transition="in" filter="fade">
                                      <p:cBhvr>
                                        <p:cTn id="15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7" grpId="0" animBg="1"/>
      <p:bldP spid="13" grpId="0" animBg="1"/>
      <p:bldP spid="14" grpId="0" animBg="1"/>
      <p:bldP spid="15" grpId="0" animBg="1"/>
      <p:bldP spid="16" grpId="0" animBg="1"/>
      <p:bldP spid="17" grpId="0" animBg="1"/>
      <p:bldP spid="18" grpId="0" animBg="1"/>
      <p:bldP spid="37" grpId="0" animBg="1"/>
      <p:bldP spid="38" grpId="0" animBg="1"/>
      <p:bldP spid="36" grpId="0" animBg="1"/>
      <p:bldP spid="40" grpId="0"/>
      <p:bldP spid="41" grpId="0"/>
      <p:bldP spid="83" grpId="0"/>
      <p:bldP spid="84" grpId="0"/>
      <p:bldP spid="85" grpId="0"/>
      <p:bldP spid="49" grpId="0"/>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9736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Terminology</a:t>
            </a:r>
          </a:p>
        </p:txBody>
      </p:sp>
      <p:sp>
        <p:nvSpPr>
          <p:cNvPr id="3" name="Rectangle 2">
            <a:extLst>
              <a:ext uri="{FF2B5EF4-FFF2-40B4-BE49-F238E27FC236}">
                <a16:creationId xmlns:a16="http://schemas.microsoft.com/office/drawing/2014/main" id="{A2EC3C38-FA43-481C-ACB0-9F30D042D67F}"/>
              </a:ext>
            </a:extLst>
          </p:cNvPr>
          <p:cNvSpPr/>
          <p:nvPr/>
        </p:nvSpPr>
        <p:spPr>
          <a:xfrm>
            <a:off x="727479" y="1338763"/>
            <a:ext cx="10846501" cy="5154112"/>
          </a:xfrm>
          <a:prstGeom prst="rect">
            <a:avLst/>
          </a:prstGeom>
          <a:solidFill>
            <a:srgbClr val="7A2C80"/>
          </a:solidFill>
          <a:ln>
            <a:solidFill>
              <a:srgbClr val="62236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dirty="0">
                <a:latin typeface="Kozuka Gothic Pr6N R" panose="020B0400000000000000" pitchFamily="34" charset="-128"/>
                <a:ea typeface="Kozuka Gothic Pr6N R" panose="020B0400000000000000" pitchFamily="34" charset="-128"/>
              </a:rPr>
              <a:t>Tenant</a:t>
            </a:r>
          </a:p>
        </p:txBody>
      </p:sp>
      <p:sp>
        <p:nvSpPr>
          <p:cNvPr id="5" name="Rectangle 4">
            <a:extLst>
              <a:ext uri="{FF2B5EF4-FFF2-40B4-BE49-F238E27FC236}">
                <a16:creationId xmlns:a16="http://schemas.microsoft.com/office/drawing/2014/main" id="{DBE84D6C-EB27-4890-B973-8FB31DE3CC75}"/>
              </a:ext>
            </a:extLst>
          </p:cNvPr>
          <p:cNvSpPr/>
          <p:nvPr/>
        </p:nvSpPr>
        <p:spPr>
          <a:xfrm>
            <a:off x="949764" y="1869216"/>
            <a:ext cx="10404036" cy="4440650"/>
          </a:xfrm>
          <a:prstGeom prst="rect">
            <a:avLst/>
          </a:prstGeom>
          <a:solidFill>
            <a:srgbClr val="B542BE"/>
          </a:solidFill>
          <a:ln>
            <a:solidFill>
              <a:srgbClr val="62236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dirty="0">
                <a:latin typeface="Kozuka Gothic Pr6N R" panose="020B0400000000000000" pitchFamily="34" charset="-128"/>
                <a:ea typeface="Kozuka Gothic Pr6N R" panose="020B0400000000000000" pitchFamily="34" charset="-128"/>
              </a:rPr>
              <a:t>Subscriptions  (AWS Organisation)</a:t>
            </a:r>
          </a:p>
        </p:txBody>
      </p:sp>
      <p:sp>
        <p:nvSpPr>
          <p:cNvPr id="6" name="Rectangle 5">
            <a:extLst>
              <a:ext uri="{FF2B5EF4-FFF2-40B4-BE49-F238E27FC236}">
                <a16:creationId xmlns:a16="http://schemas.microsoft.com/office/drawing/2014/main" id="{CBAA5F47-7B1C-4A97-B736-D00F75C5D3D9}"/>
              </a:ext>
            </a:extLst>
          </p:cNvPr>
          <p:cNvSpPr/>
          <p:nvPr/>
        </p:nvSpPr>
        <p:spPr>
          <a:xfrm>
            <a:off x="2853078" y="2354201"/>
            <a:ext cx="3667705" cy="3819259"/>
          </a:xfrm>
          <a:prstGeom prst="rect">
            <a:avLst/>
          </a:prstGeom>
          <a:solidFill>
            <a:srgbClr val="CE82D4"/>
          </a:solidFill>
          <a:ln>
            <a:solidFill>
              <a:srgbClr val="62236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dirty="0">
                <a:latin typeface="Kozuka Gothic Pr6N R" panose="020B0400000000000000" pitchFamily="34" charset="-128"/>
                <a:ea typeface="Kozuka Gothic Pr6N R" panose="020B0400000000000000" pitchFamily="34" charset="-128"/>
              </a:rPr>
              <a:t>Resource Group</a:t>
            </a:r>
          </a:p>
        </p:txBody>
      </p:sp>
      <p:sp>
        <p:nvSpPr>
          <p:cNvPr id="14" name="Rectangle 13">
            <a:extLst>
              <a:ext uri="{FF2B5EF4-FFF2-40B4-BE49-F238E27FC236}">
                <a16:creationId xmlns:a16="http://schemas.microsoft.com/office/drawing/2014/main" id="{B8BC7658-1657-45A6-BF5C-13F6A858F483}"/>
              </a:ext>
            </a:extLst>
          </p:cNvPr>
          <p:cNvSpPr/>
          <p:nvPr/>
        </p:nvSpPr>
        <p:spPr>
          <a:xfrm>
            <a:off x="6875471" y="2354202"/>
            <a:ext cx="3614028" cy="3799054"/>
          </a:xfrm>
          <a:prstGeom prst="rect">
            <a:avLst/>
          </a:prstGeom>
          <a:solidFill>
            <a:srgbClr val="CE82D4"/>
          </a:solidFill>
          <a:ln>
            <a:solidFill>
              <a:srgbClr val="62236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dirty="0">
                <a:latin typeface="Kozuka Gothic Pr6N R" panose="020B0400000000000000" pitchFamily="34" charset="-128"/>
                <a:ea typeface="Kozuka Gothic Pr6N R" panose="020B0400000000000000" pitchFamily="34" charset="-128"/>
              </a:rPr>
              <a:t>Resource Group</a:t>
            </a:r>
          </a:p>
        </p:txBody>
      </p:sp>
      <p:sp>
        <p:nvSpPr>
          <p:cNvPr id="11" name="Rectangle 10">
            <a:extLst>
              <a:ext uri="{FF2B5EF4-FFF2-40B4-BE49-F238E27FC236}">
                <a16:creationId xmlns:a16="http://schemas.microsoft.com/office/drawing/2014/main" id="{7D7333B2-DFD8-4469-9F10-E0C2CD62894B}"/>
              </a:ext>
            </a:extLst>
          </p:cNvPr>
          <p:cNvSpPr/>
          <p:nvPr/>
        </p:nvSpPr>
        <p:spPr>
          <a:xfrm>
            <a:off x="1071011" y="3005901"/>
            <a:ext cx="9593622" cy="2875391"/>
          </a:xfrm>
          <a:prstGeom prst="rect">
            <a:avLst/>
          </a:prstGeom>
          <a:solidFill>
            <a:srgbClr val="3DAD8D"/>
          </a:solidFill>
          <a:ln>
            <a:solidFill>
              <a:srgbClr val="0B614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AU" sz="1600" dirty="0">
                <a:latin typeface="Kozuka Gothic Pr6N R" panose="020B0400000000000000" pitchFamily="34" charset="-128"/>
                <a:ea typeface="Kozuka Gothic Pr6N R" panose="020B0400000000000000" pitchFamily="34" charset="-128"/>
              </a:rPr>
              <a:t>Virtual Networks</a:t>
            </a:r>
            <a:br>
              <a:rPr lang="en-AU" sz="1600" dirty="0">
                <a:latin typeface="Kozuka Gothic Pr6N R" panose="020B0400000000000000" pitchFamily="34" charset="-128"/>
                <a:ea typeface="Kozuka Gothic Pr6N R" panose="020B0400000000000000" pitchFamily="34" charset="-128"/>
              </a:rPr>
            </a:br>
            <a:r>
              <a:rPr lang="en-AU" sz="1600" dirty="0">
                <a:latin typeface="Kozuka Gothic Pr6N R" panose="020B0400000000000000" pitchFamily="34" charset="-128"/>
                <a:ea typeface="Kozuka Gothic Pr6N R" panose="020B0400000000000000" pitchFamily="34" charset="-128"/>
              </a:rPr>
              <a:t>(</a:t>
            </a:r>
            <a:r>
              <a:rPr lang="en-AU" sz="1600" dirty="0" err="1">
                <a:latin typeface="Kozuka Gothic Pr6N R" panose="020B0400000000000000" pitchFamily="34" charset="-128"/>
                <a:ea typeface="Kozuka Gothic Pr6N R" panose="020B0400000000000000" pitchFamily="34" charset="-128"/>
              </a:rPr>
              <a:t>Virual</a:t>
            </a:r>
            <a:r>
              <a:rPr lang="en-AU" sz="1600" dirty="0">
                <a:latin typeface="Kozuka Gothic Pr6N R" panose="020B0400000000000000" pitchFamily="34" charset="-128"/>
                <a:ea typeface="Kozuka Gothic Pr6N R" panose="020B0400000000000000" pitchFamily="34" charset="-128"/>
              </a:rPr>
              <a:t> Private Cloud)</a:t>
            </a:r>
          </a:p>
        </p:txBody>
      </p:sp>
      <p:sp>
        <p:nvSpPr>
          <p:cNvPr id="15" name="Rectangle 14">
            <a:extLst>
              <a:ext uri="{FF2B5EF4-FFF2-40B4-BE49-F238E27FC236}">
                <a16:creationId xmlns:a16="http://schemas.microsoft.com/office/drawing/2014/main" id="{4335E75B-093B-4627-A322-F4A351969CEA}"/>
              </a:ext>
            </a:extLst>
          </p:cNvPr>
          <p:cNvSpPr/>
          <p:nvPr/>
        </p:nvSpPr>
        <p:spPr>
          <a:xfrm>
            <a:off x="1444853" y="4764247"/>
            <a:ext cx="8941923" cy="894192"/>
          </a:xfrm>
          <a:prstGeom prst="rect">
            <a:avLst/>
          </a:prstGeom>
          <a:solidFill>
            <a:srgbClr val="17DFA1"/>
          </a:solidFill>
          <a:ln>
            <a:solidFill>
              <a:srgbClr val="0B614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AU" dirty="0">
                <a:solidFill>
                  <a:srgbClr val="0B6146"/>
                </a:solidFill>
                <a:latin typeface="Kozuka Gothic Pr6N R" panose="020B0400000000000000" pitchFamily="34" charset="-128"/>
                <a:ea typeface="Kozuka Gothic Pr6N R" panose="020B0400000000000000" pitchFamily="34" charset="-128"/>
              </a:rPr>
              <a:t>Subnets</a:t>
            </a:r>
          </a:p>
        </p:txBody>
      </p:sp>
      <p:sp>
        <p:nvSpPr>
          <p:cNvPr id="13" name="Rectangle 12">
            <a:extLst>
              <a:ext uri="{FF2B5EF4-FFF2-40B4-BE49-F238E27FC236}">
                <a16:creationId xmlns:a16="http://schemas.microsoft.com/office/drawing/2014/main" id="{714C0CD6-4AC4-43BA-896B-0BF8389A205E}"/>
              </a:ext>
            </a:extLst>
          </p:cNvPr>
          <p:cNvSpPr/>
          <p:nvPr/>
        </p:nvSpPr>
        <p:spPr>
          <a:xfrm>
            <a:off x="1444853" y="3698016"/>
            <a:ext cx="8941923" cy="894192"/>
          </a:xfrm>
          <a:prstGeom prst="rect">
            <a:avLst/>
          </a:prstGeom>
          <a:solidFill>
            <a:srgbClr val="17DFA1"/>
          </a:solidFill>
          <a:ln>
            <a:solidFill>
              <a:srgbClr val="0B614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AU" dirty="0">
                <a:solidFill>
                  <a:srgbClr val="0B6146"/>
                </a:solidFill>
                <a:latin typeface="Kozuka Gothic Pr6N R" panose="020B0400000000000000" pitchFamily="34" charset="-128"/>
                <a:ea typeface="Kozuka Gothic Pr6N R" panose="020B0400000000000000" pitchFamily="34" charset="-128"/>
              </a:rPr>
              <a:t>Subnets</a:t>
            </a:r>
          </a:p>
        </p:txBody>
      </p:sp>
      <p:sp>
        <p:nvSpPr>
          <p:cNvPr id="16" name="Rectangle 15">
            <a:extLst>
              <a:ext uri="{FF2B5EF4-FFF2-40B4-BE49-F238E27FC236}">
                <a16:creationId xmlns:a16="http://schemas.microsoft.com/office/drawing/2014/main" id="{5ED2754A-11EE-4EA3-A6D9-A235419F0DD0}"/>
              </a:ext>
            </a:extLst>
          </p:cNvPr>
          <p:cNvSpPr/>
          <p:nvPr/>
        </p:nvSpPr>
        <p:spPr>
          <a:xfrm>
            <a:off x="7163327" y="2788667"/>
            <a:ext cx="1459588" cy="3229734"/>
          </a:xfrm>
          <a:prstGeom prst="rect">
            <a:avLst/>
          </a:prstGeom>
          <a:solidFill>
            <a:srgbClr val="A5E3F3"/>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dirty="0">
                <a:solidFill>
                  <a:schemeClr val="accent1">
                    <a:lumMod val="50000"/>
                  </a:schemeClr>
                </a:solidFill>
                <a:latin typeface="Kozuka Gothic Pr6N R" panose="020B0400000000000000" pitchFamily="34" charset="-128"/>
                <a:ea typeface="Kozuka Gothic Pr6N R" panose="020B0400000000000000" pitchFamily="34" charset="-128"/>
              </a:rPr>
              <a:t>Resources</a:t>
            </a:r>
          </a:p>
        </p:txBody>
      </p:sp>
      <p:sp>
        <p:nvSpPr>
          <p:cNvPr id="7" name="Rectangle 6">
            <a:extLst>
              <a:ext uri="{FF2B5EF4-FFF2-40B4-BE49-F238E27FC236}">
                <a16:creationId xmlns:a16="http://schemas.microsoft.com/office/drawing/2014/main" id="{C208B4E8-529A-4466-A51B-E0DD19150FEE}"/>
              </a:ext>
            </a:extLst>
          </p:cNvPr>
          <p:cNvSpPr/>
          <p:nvPr/>
        </p:nvSpPr>
        <p:spPr>
          <a:xfrm>
            <a:off x="3227342" y="2788667"/>
            <a:ext cx="1459588" cy="3229734"/>
          </a:xfrm>
          <a:prstGeom prst="rect">
            <a:avLst/>
          </a:prstGeom>
          <a:solidFill>
            <a:srgbClr val="A5E3F3"/>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dirty="0">
                <a:solidFill>
                  <a:schemeClr val="accent1">
                    <a:lumMod val="50000"/>
                  </a:schemeClr>
                </a:solidFill>
                <a:latin typeface="Kozuka Gothic Pr6N R" panose="020B0400000000000000" pitchFamily="34" charset="-128"/>
                <a:ea typeface="Kozuka Gothic Pr6N R" panose="020B0400000000000000" pitchFamily="34" charset="-128"/>
              </a:rPr>
              <a:t>Resources</a:t>
            </a:r>
          </a:p>
        </p:txBody>
      </p:sp>
      <p:sp>
        <p:nvSpPr>
          <p:cNvPr id="8" name="Rectangle 7">
            <a:extLst>
              <a:ext uri="{FF2B5EF4-FFF2-40B4-BE49-F238E27FC236}">
                <a16:creationId xmlns:a16="http://schemas.microsoft.com/office/drawing/2014/main" id="{B848A86E-6164-49AE-A7BD-EA854EEB7913}"/>
              </a:ext>
            </a:extLst>
          </p:cNvPr>
          <p:cNvSpPr/>
          <p:nvPr/>
        </p:nvSpPr>
        <p:spPr>
          <a:xfrm>
            <a:off x="4763552" y="2788667"/>
            <a:ext cx="1459588" cy="3229734"/>
          </a:xfrm>
          <a:prstGeom prst="rect">
            <a:avLst/>
          </a:prstGeom>
          <a:solidFill>
            <a:srgbClr val="A5E3F3"/>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dirty="0">
                <a:solidFill>
                  <a:schemeClr val="accent1">
                    <a:lumMod val="50000"/>
                  </a:schemeClr>
                </a:solidFill>
                <a:latin typeface="Kozuka Gothic Pr6N R" panose="020B0400000000000000" pitchFamily="34" charset="-128"/>
                <a:ea typeface="Kozuka Gothic Pr6N R" panose="020B0400000000000000" pitchFamily="34" charset="-128"/>
              </a:rPr>
              <a:t>Resources</a:t>
            </a:r>
          </a:p>
        </p:txBody>
      </p:sp>
      <p:sp>
        <p:nvSpPr>
          <p:cNvPr id="17" name="Rectangle 16">
            <a:extLst>
              <a:ext uri="{FF2B5EF4-FFF2-40B4-BE49-F238E27FC236}">
                <a16:creationId xmlns:a16="http://schemas.microsoft.com/office/drawing/2014/main" id="{31D3EE9C-9646-4FF2-B031-6A9593FD05C4}"/>
              </a:ext>
            </a:extLst>
          </p:cNvPr>
          <p:cNvSpPr/>
          <p:nvPr/>
        </p:nvSpPr>
        <p:spPr>
          <a:xfrm>
            <a:off x="8682485" y="2788667"/>
            <a:ext cx="1459588" cy="3229734"/>
          </a:xfrm>
          <a:prstGeom prst="rect">
            <a:avLst/>
          </a:prstGeom>
          <a:solidFill>
            <a:srgbClr val="A5E3F3"/>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dirty="0">
                <a:solidFill>
                  <a:schemeClr val="accent1">
                    <a:lumMod val="50000"/>
                  </a:schemeClr>
                </a:solidFill>
                <a:latin typeface="Kozuka Gothic Pr6N R" panose="020B0400000000000000" pitchFamily="34" charset="-128"/>
                <a:ea typeface="Kozuka Gothic Pr6N R" panose="020B0400000000000000" pitchFamily="34" charset="-128"/>
              </a:rPr>
              <a:t>Resources</a:t>
            </a:r>
          </a:p>
        </p:txBody>
      </p:sp>
    </p:spTree>
    <p:extLst>
      <p:ext uri="{BB962C8B-B14F-4D97-AF65-F5344CB8AC3E}">
        <p14:creationId xmlns:p14="http://schemas.microsoft.com/office/powerpoint/2010/main" val="3538678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4" grpId="0" animBg="1"/>
      <p:bldP spid="11" grpId="0" animBg="1"/>
      <p:bldP spid="15" grpId="0" animBg="1"/>
      <p:bldP spid="13" grpId="0" animBg="1"/>
      <p:bldP spid="16" grpId="0" animBg="1"/>
      <p:bldP spid="7" grpId="0" animBg="1"/>
      <p:bldP spid="8"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9407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53A9720-59E4-43A7-AD43-25032885AE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dirty="0">
                <a:solidFill>
                  <a:srgbClr val="90D1F9"/>
                </a:solidFill>
                <a:latin typeface="Perfect DOS VGA 437 Win" panose="02000009000000000000" pitchFamily="49"/>
              </a:rPr>
              <a:t>Threat Modelling</a:t>
            </a:r>
          </a:p>
        </p:txBody>
      </p:sp>
      <p:sp>
        <p:nvSpPr>
          <p:cNvPr id="3" name="Rectangle 2">
            <a:extLst>
              <a:ext uri="{FF2B5EF4-FFF2-40B4-BE49-F238E27FC236}">
                <a16:creationId xmlns:a16="http://schemas.microsoft.com/office/drawing/2014/main" id="{F20FA545-F880-4C85-B161-EC96146C1277}"/>
              </a:ext>
            </a:extLst>
          </p:cNvPr>
          <p:cNvSpPr/>
          <p:nvPr/>
        </p:nvSpPr>
        <p:spPr>
          <a:xfrm>
            <a:off x="721166" y="2672471"/>
            <a:ext cx="885350" cy="2061189"/>
          </a:xfrm>
          <a:prstGeom prst="rect">
            <a:avLst/>
          </a:prstGeom>
          <a:solidFill>
            <a:srgbClr val="B54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Kozuka Gothic Pro R" panose="020B0400000000000000" pitchFamily="34" charset="-128"/>
                <a:ea typeface="Kozuka Gothic Pro R" panose="020B0400000000000000" pitchFamily="34" charset="-128"/>
              </a:rPr>
              <a:t>Recon</a:t>
            </a:r>
          </a:p>
        </p:txBody>
      </p:sp>
      <p:sp>
        <p:nvSpPr>
          <p:cNvPr id="5" name="Rectangle 4">
            <a:extLst>
              <a:ext uri="{FF2B5EF4-FFF2-40B4-BE49-F238E27FC236}">
                <a16:creationId xmlns:a16="http://schemas.microsoft.com/office/drawing/2014/main" id="{7235ECA5-F395-44FC-8072-FDCB0DBCA8B0}"/>
              </a:ext>
            </a:extLst>
          </p:cNvPr>
          <p:cNvSpPr/>
          <p:nvPr/>
        </p:nvSpPr>
        <p:spPr>
          <a:xfrm>
            <a:off x="1686926" y="2672471"/>
            <a:ext cx="1071010" cy="2061190"/>
          </a:xfrm>
          <a:prstGeom prst="rect">
            <a:avLst/>
          </a:prstGeom>
          <a:solidFill>
            <a:srgbClr val="B54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Kozuka Gothic Pro R" panose="020B0400000000000000" pitchFamily="34" charset="-128"/>
                <a:ea typeface="Kozuka Gothic Pro R" panose="020B0400000000000000" pitchFamily="34" charset="-128"/>
              </a:rPr>
              <a:t>Initial</a:t>
            </a:r>
          </a:p>
          <a:p>
            <a:pPr algn="ctr"/>
            <a:r>
              <a:rPr lang="en-AU" dirty="0">
                <a:latin typeface="Kozuka Gothic Pro R" panose="020B0400000000000000" pitchFamily="34" charset="-128"/>
                <a:ea typeface="Kozuka Gothic Pro R" panose="020B0400000000000000" pitchFamily="34" charset="-128"/>
              </a:rPr>
              <a:t>Access</a:t>
            </a:r>
          </a:p>
        </p:txBody>
      </p:sp>
      <p:sp>
        <p:nvSpPr>
          <p:cNvPr id="6" name="Rectangle 5">
            <a:extLst>
              <a:ext uri="{FF2B5EF4-FFF2-40B4-BE49-F238E27FC236}">
                <a16:creationId xmlns:a16="http://schemas.microsoft.com/office/drawing/2014/main" id="{66A7B7EB-C1B2-4EA1-94B4-6034C4618961}"/>
              </a:ext>
            </a:extLst>
          </p:cNvPr>
          <p:cNvSpPr/>
          <p:nvPr/>
        </p:nvSpPr>
        <p:spPr>
          <a:xfrm>
            <a:off x="2839608" y="2672471"/>
            <a:ext cx="1236882" cy="2061190"/>
          </a:xfrm>
          <a:prstGeom prst="rect">
            <a:avLst/>
          </a:prstGeom>
          <a:solidFill>
            <a:srgbClr val="B54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Kozuka Gothic Pro R" panose="020B0400000000000000" pitchFamily="34" charset="-128"/>
                <a:ea typeface="Kozuka Gothic Pro R" panose="020B0400000000000000" pitchFamily="34" charset="-128"/>
              </a:rPr>
              <a:t>Execution</a:t>
            </a:r>
          </a:p>
        </p:txBody>
      </p:sp>
      <p:sp>
        <p:nvSpPr>
          <p:cNvPr id="7" name="Rectangle 6">
            <a:extLst>
              <a:ext uri="{FF2B5EF4-FFF2-40B4-BE49-F238E27FC236}">
                <a16:creationId xmlns:a16="http://schemas.microsoft.com/office/drawing/2014/main" id="{F637C310-3224-46BB-9C7F-5A2230AB130C}"/>
              </a:ext>
            </a:extLst>
          </p:cNvPr>
          <p:cNvSpPr/>
          <p:nvPr/>
        </p:nvSpPr>
        <p:spPr>
          <a:xfrm>
            <a:off x="4158162" y="2672471"/>
            <a:ext cx="1358548" cy="2061190"/>
          </a:xfrm>
          <a:prstGeom prst="rect">
            <a:avLst/>
          </a:prstGeom>
          <a:solidFill>
            <a:srgbClr val="B54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Kozuka Gothic Pro R" panose="020B0400000000000000" pitchFamily="34" charset="-128"/>
                <a:ea typeface="Kozuka Gothic Pro R" panose="020B0400000000000000" pitchFamily="34" charset="-128"/>
              </a:rPr>
              <a:t>Persistence</a:t>
            </a:r>
          </a:p>
        </p:txBody>
      </p:sp>
      <p:sp>
        <p:nvSpPr>
          <p:cNvPr id="8" name="Rectangle 7">
            <a:extLst>
              <a:ext uri="{FF2B5EF4-FFF2-40B4-BE49-F238E27FC236}">
                <a16:creationId xmlns:a16="http://schemas.microsoft.com/office/drawing/2014/main" id="{04598EAD-B5E5-4CB5-A03A-CDEAF1CEE919}"/>
              </a:ext>
            </a:extLst>
          </p:cNvPr>
          <p:cNvSpPr/>
          <p:nvPr/>
        </p:nvSpPr>
        <p:spPr>
          <a:xfrm>
            <a:off x="5598381" y="2672471"/>
            <a:ext cx="1226781" cy="2061190"/>
          </a:xfrm>
          <a:prstGeom prst="rect">
            <a:avLst/>
          </a:prstGeom>
          <a:solidFill>
            <a:srgbClr val="B54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Kozuka Gothic Pro R" panose="020B0400000000000000" pitchFamily="34" charset="-128"/>
                <a:ea typeface="Kozuka Gothic Pro R" panose="020B0400000000000000" pitchFamily="34" charset="-128"/>
              </a:rPr>
              <a:t>Privilege</a:t>
            </a:r>
          </a:p>
          <a:p>
            <a:pPr algn="ctr"/>
            <a:r>
              <a:rPr lang="en-AU" dirty="0">
                <a:latin typeface="Kozuka Gothic Pro R" panose="020B0400000000000000" pitchFamily="34" charset="-128"/>
                <a:ea typeface="Kozuka Gothic Pro R" panose="020B0400000000000000" pitchFamily="34" charset="-128"/>
              </a:rPr>
              <a:t>Escalation</a:t>
            </a:r>
          </a:p>
        </p:txBody>
      </p:sp>
      <p:sp>
        <p:nvSpPr>
          <p:cNvPr id="9" name="Rectangle 8">
            <a:extLst>
              <a:ext uri="{FF2B5EF4-FFF2-40B4-BE49-F238E27FC236}">
                <a16:creationId xmlns:a16="http://schemas.microsoft.com/office/drawing/2014/main" id="{63948563-464D-41DB-9376-B9861832AC08}"/>
              </a:ext>
            </a:extLst>
          </p:cNvPr>
          <p:cNvSpPr/>
          <p:nvPr/>
        </p:nvSpPr>
        <p:spPr>
          <a:xfrm>
            <a:off x="6905994" y="2672471"/>
            <a:ext cx="1040699" cy="2061190"/>
          </a:xfrm>
          <a:prstGeom prst="rect">
            <a:avLst/>
          </a:prstGeom>
          <a:solidFill>
            <a:srgbClr val="B54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Kozuka Gothic Pro R" panose="020B0400000000000000" pitchFamily="34" charset="-128"/>
                <a:ea typeface="Kozuka Gothic Pro R" panose="020B0400000000000000" pitchFamily="34" charset="-128"/>
              </a:rPr>
              <a:t>Defence</a:t>
            </a:r>
          </a:p>
          <a:p>
            <a:pPr algn="ctr"/>
            <a:r>
              <a:rPr lang="en-AU" dirty="0">
                <a:latin typeface="Kozuka Gothic Pro R" panose="020B0400000000000000" pitchFamily="34" charset="-128"/>
                <a:ea typeface="Kozuka Gothic Pro R" panose="020B0400000000000000" pitchFamily="34" charset="-128"/>
              </a:rPr>
              <a:t>Evasion</a:t>
            </a:r>
          </a:p>
        </p:txBody>
      </p:sp>
      <p:sp>
        <p:nvSpPr>
          <p:cNvPr id="10" name="Rectangle 9">
            <a:extLst>
              <a:ext uri="{FF2B5EF4-FFF2-40B4-BE49-F238E27FC236}">
                <a16:creationId xmlns:a16="http://schemas.microsoft.com/office/drawing/2014/main" id="{C8F41388-0AB6-40F3-BCEF-D1CE5197003C}"/>
              </a:ext>
            </a:extLst>
          </p:cNvPr>
          <p:cNvSpPr/>
          <p:nvPr/>
        </p:nvSpPr>
        <p:spPr>
          <a:xfrm>
            <a:off x="8027525" y="2672471"/>
            <a:ext cx="1220887" cy="2061190"/>
          </a:xfrm>
          <a:prstGeom prst="rect">
            <a:avLst/>
          </a:prstGeom>
          <a:solidFill>
            <a:srgbClr val="B54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Kozuka Gothic Pro R" panose="020B0400000000000000" pitchFamily="34" charset="-128"/>
                <a:ea typeface="Kozuka Gothic Pro R" panose="020B0400000000000000" pitchFamily="34" charset="-128"/>
              </a:rPr>
              <a:t>Discovery</a:t>
            </a:r>
          </a:p>
        </p:txBody>
      </p:sp>
      <p:sp>
        <p:nvSpPr>
          <p:cNvPr id="11" name="Rectangle 10">
            <a:extLst>
              <a:ext uri="{FF2B5EF4-FFF2-40B4-BE49-F238E27FC236}">
                <a16:creationId xmlns:a16="http://schemas.microsoft.com/office/drawing/2014/main" id="{9E810C5E-2474-4E5E-8CDD-7786D56807D9}"/>
              </a:ext>
            </a:extLst>
          </p:cNvPr>
          <p:cNvSpPr/>
          <p:nvPr/>
        </p:nvSpPr>
        <p:spPr>
          <a:xfrm>
            <a:off x="9329244" y="2672471"/>
            <a:ext cx="1347185" cy="2061190"/>
          </a:xfrm>
          <a:prstGeom prst="rect">
            <a:avLst/>
          </a:prstGeom>
          <a:solidFill>
            <a:srgbClr val="B54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Kozuka Gothic Pro R" panose="020B0400000000000000" pitchFamily="34" charset="-128"/>
                <a:ea typeface="Kozuka Gothic Pro R" panose="020B0400000000000000" pitchFamily="34" charset="-128"/>
              </a:rPr>
              <a:t>Lateral</a:t>
            </a:r>
          </a:p>
          <a:p>
            <a:pPr algn="ctr"/>
            <a:r>
              <a:rPr lang="en-AU" dirty="0">
                <a:latin typeface="Kozuka Gothic Pro R" panose="020B0400000000000000" pitchFamily="34" charset="-128"/>
                <a:ea typeface="Kozuka Gothic Pro R" panose="020B0400000000000000" pitchFamily="34" charset="-128"/>
              </a:rPr>
              <a:t>Movement</a:t>
            </a:r>
          </a:p>
        </p:txBody>
      </p:sp>
      <p:sp>
        <p:nvSpPr>
          <p:cNvPr id="13" name="Rectangle 12">
            <a:extLst>
              <a:ext uri="{FF2B5EF4-FFF2-40B4-BE49-F238E27FC236}">
                <a16:creationId xmlns:a16="http://schemas.microsoft.com/office/drawing/2014/main" id="{7066CDD5-F54E-4283-94B0-040CABF02944}"/>
              </a:ext>
            </a:extLst>
          </p:cNvPr>
          <p:cNvSpPr/>
          <p:nvPr/>
        </p:nvSpPr>
        <p:spPr>
          <a:xfrm>
            <a:off x="10757261" y="2672471"/>
            <a:ext cx="811255" cy="2061190"/>
          </a:xfrm>
          <a:prstGeom prst="rect">
            <a:avLst/>
          </a:prstGeom>
          <a:solidFill>
            <a:srgbClr val="B54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Kozuka Gothic Pro R" panose="020B0400000000000000" pitchFamily="34" charset="-128"/>
                <a:ea typeface="Kozuka Gothic Pro R" panose="020B0400000000000000" pitchFamily="34" charset="-128"/>
              </a:rPr>
              <a:t>Exfil</a:t>
            </a:r>
          </a:p>
        </p:txBody>
      </p:sp>
    </p:spTree>
    <p:extLst>
      <p:ext uri="{BB962C8B-B14F-4D97-AF65-F5344CB8AC3E}">
        <p14:creationId xmlns:p14="http://schemas.microsoft.com/office/powerpoint/2010/main" val="34537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3050</Words>
  <Application>Microsoft Office PowerPoint</Application>
  <PresentationFormat>Widescreen</PresentationFormat>
  <Paragraphs>329</Paragraphs>
  <Slides>24</Slides>
  <Notes>24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Kozuka Gothic Pr6N R</vt:lpstr>
      <vt:lpstr>Kozuka Gothic Pro R</vt:lpstr>
      <vt:lpstr>Arial</vt:lpstr>
      <vt:lpstr>Calibri</vt:lpstr>
      <vt:lpstr>Calibri Light</vt:lpstr>
      <vt:lpstr>Perfect DOS VGA 437 Win</vt:lpstr>
      <vt:lpstr>Tuesday Night</vt:lpstr>
      <vt:lpstr>Office Theme</vt:lpstr>
      <vt:lpstr>Electric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2020-01-04T06:00:22Z</dcterms:created>
  <dcterms:modified xsi:type="dcterms:W3CDTF">2020-01-04T06:00:36Z</dcterms:modified>
</cp:coreProperties>
</file>